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59" r:id="rId8"/>
    <p:sldId id="260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A0EFA389-F135-4146-B3E7-2A0F31C1FD2D}">
          <p14:sldIdLst>
            <p14:sldId id="256"/>
            <p14:sldId id="266"/>
            <p14:sldId id="267"/>
            <p14:sldId id="268"/>
            <p14:sldId id="269"/>
            <p14:sldId id="270"/>
            <p14:sldId id="259"/>
            <p14:sldId id="260"/>
            <p14:sldId id="263"/>
            <p14:sldId id="265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Наиля" initials="Н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6DCE93-B1C2-456B-8252-E005CDF3141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913120-A87C-42CE-9767-1E923FF4D9A0}">
      <dgm:prSet phldrT="[Текст]"/>
      <dgm:spPr/>
      <dgm:t>
        <a:bodyPr/>
        <a:lstStyle/>
        <a:p>
          <a:r>
            <a:rPr lang="tt-RU" dirty="0" smtClean="0"/>
            <a:t>Хәзерге заман хикәя фигыл</a:t>
          </a:r>
          <a:r>
            <a:rPr lang="ru-RU" dirty="0" smtClean="0"/>
            <a:t>ь</a:t>
          </a:r>
          <a:endParaRPr lang="ru-RU" dirty="0"/>
        </a:p>
      </dgm:t>
    </dgm:pt>
    <dgm:pt modelId="{3A255C1D-6CBD-4E47-A94C-68A32689787C}" type="parTrans" cxnId="{19941AEB-2632-43E3-A4A9-02EC8709D0F5}">
      <dgm:prSet/>
      <dgm:spPr/>
      <dgm:t>
        <a:bodyPr/>
        <a:lstStyle/>
        <a:p>
          <a:endParaRPr lang="ru-RU"/>
        </a:p>
      </dgm:t>
    </dgm:pt>
    <dgm:pt modelId="{8930D37F-5A15-4C77-BA6C-7139B913AFCC}" type="sibTrans" cxnId="{19941AEB-2632-43E3-A4A9-02EC8709D0F5}">
      <dgm:prSet/>
      <dgm:spPr/>
      <dgm:t>
        <a:bodyPr/>
        <a:lstStyle/>
        <a:p>
          <a:endParaRPr lang="ru-RU"/>
        </a:p>
      </dgm:t>
    </dgm:pt>
    <dgm:pt modelId="{B69DB414-8926-4D5D-8435-F0A807F7E8E5}">
      <dgm:prSet phldrT="[Текст]"/>
      <dgm:spPr/>
      <dgm:t>
        <a:bodyPr/>
        <a:lstStyle/>
        <a:p>
          <a:r>
            <a:rPr lang="tt-RU" dirty="0" smtClean="0"/>
            <a:t>Үткән заман хикәя фигыл</a:t>
          </a:r>
          <a:r>
            <a:rPr lang="ru-RU" dirty="0" smtClean="0"/>
            <a:t>ь</a:t>
          </a:r>
          <a:endParaRPr lang="ru-RU" dirty="0"/>
        </a:p>
      </dgm:t>
    </dgm:pt>
    <dgm:pt modelId="{881AC8B1-6458-48B9-A590-162B137D345D}" type="parTrans" cxnId="{6CEF300C-CA9A-4D69-AECC-136A7C66F924}">
      <dgm:prSet/>
      <dgm:spPr/>
      <dgm:t>
        <a:bodyPr/>
        <a:lstStyle/>
        <a:p>
          <a:endParaRPr lang="ru-RU"/>
        </a:p>
      </dgm:t>
    </dgm:pt>
    <dgm:pt modelId="{5B132B09-501F-47A1-9EB9-2F77CA99479E}" type="sibTrans" cxnId="{6CEF300C-CA9A-4D69-AECC-136A7C66F924}">
      <dgm:prSet/>
      <dgm:spPr/>
      <dgm:t>
        <a:bodyPr/>
        <a:lstStyle/>
        <a:p>
          <a:endParaRPr lang="ru-RU"/>
        </a:p>
      </dgm:t>
    </dgm:pt>
    <dgm:pt modelId="{8E527415-06B9-4CEA-A513-CBDD9FD7C7AC}">
      <dgm:prSet phldrT="[Текст]"/>
      <dgm:spPr/>
      <dgm:t>
        <a:bodyPr/>
        <a:lstStyle/>
        <a:p>
          <a:r>
            <a:rPr lang="ru-RU" dirty="0" smtClean="0"/>
            <a:t>Кил</a:t>
          </a:r>
          <a:r>
            <a:rPr lang="tt-RU" dirty="0" smtClean="0"/>
            <a:t>ә</a:t>
          </a:r>
          <a:r>
            <a:rPr lang="ru-RU" dirty="0" err="1" smtClean="0"/>
            <a:t>чәк</a:t>
          </a:r>
          <a:r>
            <a:rPr lang="ru-RU" dirty="0" smtClean="0"/>
            <a:t> </a:t>
          </a:r>
          <a:r>
            <a:rPr lang="ru-RU" dirty="0" err="1" smtClean="0"/>
            <a:t>заман</a:t>
          </a:r>
          <a:r>
            <a:rPr lang="ru-RU" dirty="0" smtClean="0"/>
            <a:t> </a:t>
          </a:r>
          <a:r>
            <a:rPr lang="ru-RU" dirty="0" err="1" smtClean="0"/>
            <a:t>хикәя</a:t>
          </a:r>
          <a:r>
            <a:rPr lang="ru-RU" dirty="0" smtClean="0"/>
            <a:t> </a:t>
          </a:r>
          <a:r>
            <a:rPr lang="ru-RU" dirty="0" err="1" smtClean="0"/>
            <a:t>фигыль</a:t>
          </a:r>
          <a:endParaRPr lang="ru-RU" dirty="0"/>
        </a:p>
      </dgm:t>
    </dgm:pt>
    <dgm:pt modelId="{2E4BFE21-C764-44BB-B702-22EA1D89019B}" type="parTrans" cxnId="{5D1D691C-2F40-4DCF-8F22-C2B66BF6847E}">
      <dgm:prSet/>
      <dgm:spPr/>
      <dgm:t>
        <a:bodyPr/>
        <a:lstStyle/>
        <a:p>
          <a:endParaRPr lang="ru-RU"/>
        </a:p>
      </dgm:t>
    </dgm:pt>
    <dgm:pt modelId="{0D038C23-BF0E-4E1B-AF2E-67D34F4CCAA8}" type="sibTrans" cxnId="{5D1D691C-2F40-4DCF-8F22-C2B66BF6847E}">
      <dgm:prSet/>
      <dgm:spPr/>
      <dgm:t>
        <a:bodyPr/>
        <a:lstStyle/>
        <a:p>
          <a:endParaRPr lang="ru-RU"/>
        </a:p>
      </dgm:t>
    </dgm:pt>
    <dgm:pt modelId="{8BBC9501-B353-41D6-93CD-949FD988DABD}" type="pres">
      <dgm:prSet presAssocID="{A26DCE93-B1C2-456B-8252-E005CDF3141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8BDD20-5CE9-43B0-B591-B7069F9AD9CA}" type="pres">
      <dgm:prSet presAssocID="{04913120-A87C-42CE-9767-1E923FF4D9A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A7D8A6-E53E-45E7-B68A-F975B8233F0A}" type="pres">
      <dgm:prSet presAssocID="{8930D37F-5A15-4C77-BA6C-7139B913AFCC}" presName="sibTrans" presStyleCnt="0"/>
      <dgm:spPr/>
    </dgm:pt>
    <dgm:pt modelId="{3ED3D8E3-D73B-4BD2-AF6D-56FD258C5776}" type="pres">
      <dgm:prSet presAssocID="{B69DB414-8926-4D5D-8435-F0A807F7E8E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D12571-7514-4B14-89A7-B359AC4434B7}" type="pres">
      <dgm:prSet presAssocID="{5B132B09-501F-47A1-9EB9-2F77CA99479E}" presName="sibTrans" presStyleCnt="0"/>
      <dgm:spPr/>
    </dgm:pt>
    <dgm:pt modelId="{7BC573AB-ADC2-4869-B7E7-6432C689969F}" type="pres">
      <dgm:prSet presAssocID="{8E527415-06B9-4CEA-A513-CBDD9FD7C7A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1D691C-2F40-4DCF-8F22-C2B66BF6847E}" srcId="{A26DCE93-B1C2-456B-8252-E005CDF3141A}" destId="{8E527415-06B9-4CEA-A513-CBDD9FD7C7AC}" srcOrd="2" destOrd="0" parTransId="{2E4BFE21-C764-44BB-B702-22EA1D89019B}" sibTransId="{0D038C23-BF0E-4E1B-AF2E-67D34F4CCAA8}"/>
    <dgm:cxn modelId="{3CD3AF98-1DF6-4951-90BE-CE7331C20089}" type="presOf" srcId="{04913120-A87C-42CE-9767-1E923FF4D9A0}" destId="{FB8BDD20-5CE9-43B0-B591-B7069F9AD9CA}" srcOrd="0" destOrd="0" presId="urn:microsoft.com/office/officeart/2005/8/layout/default"/>
    <dgm:cxn modelId="{19941AEB-2632-43E3-A4A9-02EC8709D0F5}" srcId="{A26DCE93-B1C2-456B-8252-E005CDF3141A}" destId="{04913120-A87C-42CE-9767-1E923FF4D9A0}" srcOrd="0" destOrd="0" parTransId="{3A255C1D-6CBD-4E47-A94C-68A32689787C}" sibTransId="{8930D37F-5A15-4C77-BA6C-7139B913AFCC}"/>
    <dgm:cxn modelId="{6CEF300C-CA9A-4D69-AECC-136A7C66F924}" srcId="{A26DCE93-B1C2-456B-8252-E005CDF3141A}" destId="{B69DB414-8926-4D5D-8435-F0A807F7E8E5}" srcOrd="1" destOrd="0" parTransId="{881AC8B1-6458-48B9-A590-162B137D345D}" sibTransId="{5B132B09-501F-47A1-9EB9-2F77CA99479E}"/>
    <dgm:cxn modelId="{2C3A7719-8A97-48D6-8A24-B5FEE64087D4}" type="presOf" srcId="{B69DB414-8926-4D5D-8435-F0A807F7E8E5}" destId="{3ED3D8E3-D73B-4BD2-AF6D-56FD258C5776}" srcOrd="0" destOrd="0" presId="urn:microsoft.com/office/officeart/2005/8/layout/default"/>
    <dgm:cxn modelId="{B4D08AD0-A5FB-4637-8DE8-7B92D0D8F73C}" type="presOf" srcId="{A26DCE93-B1C2-456B-8252-E005CDF3141A}" destId="{8BBC9501-B353-41D6-93CD-949FD988DABD}" srcOrd="0" destOrd="0" presId="urn:microsoft.com/office/officeart/2005/8/layout/default"/>
    <dgm:cxn modelId="{EE121C94-C6F5-4B36-A618-C8FB651B4E1B}" type="presOf" srcId="{8E527415-06B9-4CEA-A513-CBDD9FD7C7AC}" destId="{7BC573AB-ADC2-4869-B7E7-6432C689969F}" srcOrd="0" destOrd="0" presId="urn:microsoft.com/office/officeart/2005/8/layout/default"/>
    <dgm:cxn modelId="{AC4F643E-9F62-4E91-A634-9999C13251B0}" type="presParOf" srcId="{8BBC9501-B353-41D6-93CD-949FD988DABD}" destId="{FB8BDD20-5CE9-43B0-B591-B7069F9AD9CA}" srcOrd="0" destOrd="0" presId="urn:microsoft.com/office/officeart/2005/8/layout/default"/>
    <dgm:cxn modelId="{1C33983D-A6D5-4DB1-B776-09721C8D72D6}" type="presParOf" srcId="{8BBC9501-B353-41D6-93CD-949FD988DABD}" destId="{54A7D8A6-E53E-45E7-B68A-F975B8233F0A}" srcOrd="1" destOrd="0" presId="urn:microsoft.com/office/officeart/2005/8/layout/default"/>
    <dgm:cxn modelId="{2544DC9B-323E-4F47-9E29-7F2FD767175C}" type="presParOf" srcId="{8BBC9501-B353-41D6-93CD-949FD988DABD}" destId="{3ED3D8E3-D73B-4BD2-AF6D-56FD258C5776}" srcOrd="2" destOrd="0" presId="urn:microsoft.com/office/officeart/2005/8/layout/default"/>
    <dgm:cxn modelId="{52E5BD0F-EDE4-43D9-9EBD-9B452F479A84}" type="presParOf" srcId="{8BBC9501-B353-41D6-93CD-949FD988DABD}" destId="{2FD12571-7514-4B14-89A7-B359AC4434B7}" srcOrd="3" destOrd="0" presId="urn:microsoft.com/office/officeart/2005/8/layout/default"/>
    <dgm:cxn modelId="{F2086C5B-A985-4CEA-A288-C48FBE1D34E1}" type="presParOf" srcId="{8BBC9501-B353-41D6-93CD-949FD988DABD}" destId="{7BC573AB-ADC2-4869-B7E7-6432C689969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8BDD20-5CE9-43B0-B591-B7069F9AD9CA}">
      <dsp:nvSpPr>
        <dsp:cNvPr id="0" name=""/>
        <dsp:cNvSpPr/>
      </dsp:nvSpPr>
      <dsp:spPr>
        <a:xfrm>
          <a:off x="744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4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t-RU" sz="3500" kern="1200" dirty="0" smtClean="0"/>
            <a:t>Хәзерге заман хикәя фигыл</a:t>
          </a:r>
          <a:r>
            <a:rPr lang="ru-RU" sz="3500" kern="1200" dirty="0" smtClean="0"/>
            <a:t>ь</a:t>
          </a:r>
          <a:endParaRPr lang="ru-RU" sz="3500" kern="1200" dirty="0"/>
        </a:p>
      </dsp:txBody>
      <dsp:txXfrm>
        <a:off x="744" y="145603"/>
        <a:ext cx="2902148" cy="1741289"/>
      </dsp:txXfrm>
    </dsp:sp>
    <dsp:sp modelId="{3ED3D8E3-D73B-4BD2-AF6D-56FD258C5776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4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t-RU" sz="3500" kern="1200" dirty="0" smtClean="0"/>
            <a:t>Үткән заман хикәя фигыл</a:t>
          </a:r>
          <a:r>
            <a:rPr lang="ru-RU" sz="3500" kern="1200" dirty="0" smtClean="0"/>
            <a:t>ь</a:t>
          </a:r>
          <a:endParaRPr lang="ru-RU" sz="3500" kern="1200" dirty="0"/>
        </a:p>
      </dsp:txBody>
      <dsp:txXfrm>
        <a:off x="3193107" y="145603"/>
        <a:ext cx="2902148" cy="1741289"/>
      </dsp:txXfrm>
    </dsp:sp>
    <dsp:sp modelId="{7BC573AB-ADC2-4869-B7E7-6432C689969F}">
      <dsp:nvSpPr>
        <dsp:cNvPr id="0" name=""/>
        <dsp:cNvSpPr/>
      </dsp:nvSpPr>
      <dsp:spPr>
        <a:xfrm>
          <a:off x="1596925" y="2177107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4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Кил</a:t>
          </a:r>
          <a:r>
            <a:rPr lang="tt-RU" sz="3500" kern="1200" dirty="0" smtClean="0"/>
            <a:t>ә</a:t>
          </a:r>
          <a:r>
            <a:rPr lang="ru-RU" sz="3500" kern="1200" dirty="0" err="1" smtClean="0"/>
            <a:t>чәк</a:t>
          </a:r>
          <a:r>
            <a:rPr lang="ru-RU" sz="3500" kern="1200" dirty="0" smtClean="0"/>
            <a:t> </a:t>
          </a:r>
          <a:r>
            <a:rPr lang="ru-RU" sz="3500" kern="1200" dirty="0" err="1" smtClean="0"/>
            <a:t>заман</a:t>
          </a:r>
          <a:r>
            <a:rPr lang="ru-RU" sz="3500" kern="1200" dirty="0" smtClean="0"/>
            <a:t> </a:t>
          </a:r>
          <a:r>
            <a:rPr lang="ru-RU" sz="3500" kern="1200" dirty="0" err="1" smtClean="0"/>
            <a:t>хикәя</a:t>
          </a:r>
          <a:r>
            <a:rPr lang="ru-RU" sz="3500" kern="1200" dirty="0" smtClean="0"/>
            <a:t> </a:t>
          </a:r>
          <a:r>
            <a:rPr lang="ru-RU" sz="3500" kern="1200" dirty="0" err="1" smtClean="0"/>
            <a:t>фигыль</a:t>
          </a:r>
          <a:endParaRPr lang="ru-RU" sz="3500" kern="1200" dirty="0"/>
        </a:p>
      </dsp:txBody>
      <dsp:txXfrm>
        <a:off x="1596925" y="2177107"/>
        <a:ext cx="2902148" cy="1741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321624" cy="2820887"/>
          </a:xfrm>
        </p:spPr>
        <p:txBody>
          <a:bodyPr/>
          <a:lstStyle/>
          <a:p>
            <a:pPr algn="ctr"/>
            <a:r>
              <a:rPr lang="ru-RU" b="1" i="1" dirty="0" err="1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Хәзерге</a:t>
            </a:r>
            <a:r>
              <a:rPr lang="ru-RU" b="1" i="1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заман</a:t>
            </a:r>
            <a:r>
              <a:rPr lang="ru-RU" b="1" i="1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хикәя</a:t>
            </a:r>
            <a:r>
              <a:rPr lang="ru-RU" b="1" i="1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фигыль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2852936"/>
            <a:ext cx="6172200" cy="2032248"/>
          </a:xfrm>
        </p:spPr>
        <p:txBody>
          <a:bodyPr>
            <a:noAutofit/>
          </a:bodyPr>
          <a:lstStyle/>
          <a:p>
            <a:pPr algn="ctr"/>
            <a:endParaRPr lang="tt-RU" sz="4400" dirty="0" smtClean="0">
              <a:solidFill>
                <a:srgbClr val="C00000"/>
              </a:solidFill>
            </a:endParaRPr>
          </a:p>
          <a:p>
            <a:pPr algn="ctr"/>
            <a:r>
              <a:rPr lang="tt-RU" sz="4400" dirty="0" smtClean="0">
                <a:solidFill>
                  <a:srgbClr val="C00000"/>
                </a:solidFill>
              </a:rPr>
              <a:t>Татар </a:t>
            </a:r>
            <a:r>
              <a:rPr lang="tt-RU" sz="4400" dirty="0" smtClean="0">
                <a:solidFill>
                  <a:srgbClr val="C00000"/>
                </a:solidFill>
              </a:rPr>
              <a:t>теле</a:t>
            </a:r>
          </a:p>
          <a:p>
            <a:pPr algn="ctr"/>
            <a:r>
              <a:rPr lang="tt-RU" sz="4400" dirty="0" smtClean="0">
                <a:solidFill>
                  <a:srgbClr val="C00000"/>
                </a:solidFill>
              </a:rPr>
              <a:t>4 класс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414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764704"/>
            <a:ext cx="1008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t-RU" sz="7200" dirty="0" smtClean="0">
                <a:solidFill>
                  <a:srgbClr val="FF0000"/>
                </a:solidFill>
              </a:rPr>
              <a:t>Б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3" y="1700808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 smtClean="0">
                <a:solidFill>
                  <a:srgbClr val="7030A0"/>
                </a:solidFill>
              </a:rPr>
              <a:t>У</a:t>
            </a:r>
            <a:endParaRPr lang="ru-RU" sz="72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8439" y="2277165"/>
            <a:ext cx="7404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 smtClean="0">
                <a:solidFill>
                  <a:srgbClr val="C00000"/>
                </a:solidFill>
              </a:rPr>
              <a:t>Л</a:t>
            </a:r>
            <a:endParaRPr lang="ru-RU" sz="72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98876" y="2908260"/>
            <a:ext cx="8124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 smtClean="0">
                <a:solidFill>
                  <a:srgbClr val="002060"/>
                </a:solidFill>
              </a:rPr>
              <a:t>Д</a:t>
            </a:r>
            <a:endParaRPr lang="ru-RU" sz="72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8498" y="3631236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 smtClean="0">
                <a:solidFill>
                  <a:srgbClr val="C00000"/>
                </a:solidFill>
              </a:rPr>
              <a:t>Ы</a:t>
            </a:r>
            <a:endParaRPr lang="ru-RU" sz="72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64078" y="4108589"/>
            <a:ext cx="720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 smtClean="0">
                <a:solidFill>
                  <a:srgbClr val="00B050"/>
                </a:solidFill>
              </a:rPr>
              <a:t>Р</a:t>
            </a:r>
            <a:endParaRPr lang="ru-RU" sz="72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0073" y="3477494"/>
            <a:ext cx="648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 smtClean="0">
                <a:solidFill>
                  <a:srgbClr val="FF0000"/>
                </a:solidFill>
              </a:rPr>
              <a:t>Д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06545" y="2877329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 smtClean="0">
                <a:solidFill>
                  <a:srgbClr val="002060"/>
                </a:solidFill>
              </a:rPr>
              <a:t>Ы</a:t>
            </a:r>
            <a:endParaRPr lang="ru-RU" sz="72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67121" y="2126660"/>
            <a:ext cx="8233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 smtClean="0">
                <a:solidFill>
                  <a:srgbClr val="FF33CC"/>
                </a:solidFill>
              </a:rPr>
              <a:t>Г</a:t>
            </a:r>
            <a:endParaRPr lang="ru-RU" sz="7200" dirty="0">
              <a:solidFill>
                <a:srgbClr val="FF33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85401" y="1440275"/>
            <a:ext cx="5964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>
                <a:solidFill>
                  <a:srgbClr val="00B050"/>
                </a:solidFill>
              </a:rPr>
              <a:t>Ы</a:t>
            </a:r>
            <a:endParaRPr lang="ru-RU" sz="72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56376" y="906975"/>
            <a:ext cx="9462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 smtClean="0">
                <a:solidFill>
                  <a:srgbClr val="FF0000"/>
                </a:solidFill>
              </a:rPr>
              <a:t>З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29518" y="332656"/>
            <a:ext cx="4316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 smtClean="0">
                <a:solidFill>
                  <a:srgbClr val="FF33CC"/>
                </a:solidFill>
              </a:rPr>
              <a:t>!</a:t>
            </a:r>
            <a:endParaRPr lang="ru-RU" sz="7200" dirty="0">
              <a:solidFill>
                <a:srgbClr val="FF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78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07504" y="260648"/>
            <a:ext cx="8928992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+mj-lt"/>
              </a:rPr>
              <a:t> </a:t>
            </a:r>
            <a:r>
              <a:rPr lang="ru-RU" sz="3200" dirty="0" smtClean="0">
                <a:latin typeface="+mj-lt"/>
              </a:rPr>
              <a:t>   </a:t>
            </a:r>
          </a:p>
          <a:p>
            <a:pPr marL="0" indent="0">
              <a:buNone/>
            </a:pPr>
            <a:r>
              <a:rPr lang="ru-RU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3200" dirty="0" smtClean="0">
                <a:solidFill>
                  <a:srgbClr val="FF0000"/>
                </a:solidFill>
                <a:latin typeface="+mj-lt"/>
              </a:rPr>
              <a:t>  </a:t>
            </a:r>
            <a:r>
              <a:rPr lang="ru-RU" sz="3200" dirty="0" err="1" smtClean="0">
                <a:solidFill>
                  <a:srgbClr val="FF0000"/>
                </a:solidFill>
                <a:latin typeface="+mj-lt"/>
              </a:rPr>
              <a:t>Берлек</a:t>
            </a:r>
            <a:r>
              <a:rPr lang="ru-RU" sz="3200" dirty="0" smtClean="0">
                <a:solidFill>
                  <a:srgbClr val="FF0000"/>
                </a:solidFill>
                <a:latin typeface="+mj-lt"/>
              </a:rPr>
              <a:t> сан              </a:t>
            </a:r>
            <a:r>
              <a:rPr lang="tt-RU" sz="3200" dirty="0" smtClean="0">
                <a:solidFill>
                  <a:srgbClr val="FF0000"/>
                </a:solidFill>
                <a:latin typeface="+mj-lt"/>
              </a:rPr>
              <a:t>Күплек сан</a:t>
            </a:r>
          </a:p>
          <a:p>
            <a:pPr marL="0" indent="0">
              <a:buNone/>
            </a:pPr>
            <a:endParaRPr lang="tt-RU" sz="3200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I </a:t>
            </a:r>
            <a:r>
              <a:rPr lang="ru-RU" sz="2000" dirty="0" err="1" smtClean="0">
                <a:solidFill>
                  <a:srgbClr val="FF0000"/>
                </a:solidFill>
                <a:latin typeface="+mj-lt"/>
              </a:rPr>
              <a:t>зат</a:t>
            </a:r>
            <a:r>
              <a:rPr lang="ru-RU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tt-RU" sz="3200" dirty="0" smtClean="0">
                <a:solidFill>
                  <a:srgbClr val="FF0000"/>
                </a:solidFill>
                <a:latin typeface="+mj-lt"/>
              </a:rPr>
              <a:t>Мин </a:t>
            </a:r>
            <a:r>
              <a:rPr lang="tt-RU" sz="3200" dirty="0">
                <a:solidFill>
                  <a:srgbClr val="FF0000"/>
                </a:solidFill>
                <a:latin typeface="+mj-lt"/>
              </a:rPr>
              <a:t>җит</a:t>
            </a:r>
            <a:r>
              <a:rPr lang="tt-RU" sz="3200" u="sng" dirty="0">
                <a:solidFill>
                  <a:srgbClr val="FF0000"/>
                </a:solidFill>
                <a:latin typeface="+mj-lt"/>
              </a:rPr>
              <a:t>әм</a:t>
            </a:r>
            <a:r>
              <a:rPr lang="tt-RU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tt-RU" sz="3200" dirty="0" smtClean="0">
                <a:solidFill>
                  <a:srgbClr val="FF0000"/>
                </a:solidFill>
                <a:latin typeface="+mj-lt"/>
              </a:rPr>
              <a:t>           Без </a:t>
            </a:r>
            <a:r>
              <a:rPr lang="tt-RU" sz="3200" dirty="0">
                <a:solidFill>
                  <a:srgbClr val="FF0000"/>
                </a:solidFill>
                <a:latin typeface="+mj-lt"/>
              </a:rPr>
              <a:t>җитә</a:t>
            </a:r>
            <a:r>
              <a:rPr lang="tt-RU" sz="3200" u="sng" dirty="0">
                <a:solidFill>
                  <a:srgbClr val="FF0000"/>
                </a:solidFill>
                <a:latin typeface="+mj-lt"/>
              </a:rPr>
              <a:t>без</a:t>
            </a:r>
            <a:r>
              <a:rPr lang="tt-RU" sz="3200" dirty="0">
                <a:solidFill>
                  <a:srgbClr val="FF0000"/>
                </a:solidFill>
                <a:latin typeface="+mj-lt"/>
              </a:rPr>
              <a:t> </a:t>
            </a:r>
            <a:endParaRPr lang="tt-RU" sz="3200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II</a:t>
            </a:r>
            <a:r>
              <a:rPr lang="ru-RU" sz="2000" dirty="0" err="1" smtClean="0">
                <a:solidFill>
                  <a:srgbClr val="FF0000"/>
                </a:solidFill>
                <a:latin typeface="+mj-lt"/>
              </a:rPr>
              <a:t>зат</a:t>
            </a:r>
            <a:r>
              <a:rPr lang="ru-RU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tt-RU" sz="3200" dirty="0" smtClean="0">
                <a:solidFill>
                  <a:srgbClr val="FF0000"/>
                </a:solidFill>
                <a:latin typeface="+mj-lt"/>
              </a:rPr>
              <a:t>Син  җитә</a:t>
            </a:r>
            <a:r>
              <a:rPr lang="tt-RU" sz="3200" u="sng" dirty="0" smtClean="0">
                <a:solidFill>
                  <a:srgbClr val="FF0000"/>
                </a:solidFill>
                <a:latin typeface="+mj-lt"/>
              </a:rPr>
              <a:t>сең</a:t>
            </a:r>
            <a:r>
              <a:rPr lang="tt-RU" sz="3200" dirty="0" smtClean="0">
                <a:solidFill>
                  <a:srgbClr val="FF0000"/>
                </a:solidFill>
                <a:latin typeface="+mj-lt"/>
              </a:rPr>
              <a:t>        Сез </a:t>
            </a:r>
            <a:r>
              <a:rPr lang="tt-RU" sz="3200" dirty="0">
                <a:solidFill>
                  <a:srgbClr val="FF0000"/>
                </a:solidFill>
                <a:latin typeface="+mj-lt"/>
              </a:rPr>
              <a:t>җитә</a:t>
            </a:r>
            <a:r>
              <a:rPr lang="tt-RU" sz="3200" u="sng" dirty="0">
                <a:solidFill>
                  <a:srgbClr val="FF0000"/>
                </a:solidFill>
                <a:latin typeface="+mj-lt"/>
              </a:rPr>
              <a:t>сез</a:t>
            </a:r>
            <a:endParaRPr lang="tt-RU" sz="3200" u="sng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III</a:t>
            </a:r>
            <a:r>
              <a:rPr lang="ru-RU" sz="2000" dirty="0" err="1" smtClean="0">
                <a:solidFill>
                  <a:srgbClr val="FF0000"/>
                </a:solidFill>
                <a:latin typeface="+mj-lt"/>
              </a:rPr>
              <a:t>зат</a:t>
            </a:r>
            <a:r>
              <a:rPr lang="ru-RU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tt-RU" sz="3200" dirty="0" smtClean="0">
                <a:solidFill>
                  <a:srgbClr val="FF0000"/>
                </a:solidFill>
                <a:latin typeface="+mj-lt"/>
              </a:rPr>
              <a:t>Ул   </a:t>
            </a:r>
            <a:r>
              <a:rPr lang="tt-RU" sz="3200" dirty="0">
                <a:solidFill>
                  <a:srgbClr val="FF0000"/>
                </a:solidFill>
                <a:latin typeface="+mj-lt"/>
              </a:rPr>
              <a:t>җитә</a:t>
            </a:r>
            <a:r>
              <a:rPr lang="tt-RU" sz="3200" dirty="0" smtClean="0">
                <a:solidFill>
                  <a:srgbClr val="FF0000"/>
                </a:solidFill>
                <a:latin typeface="+mj-lt"/>
              </a:rPr>
              <a:t>               Алар </a:t>
            </a:r>
            <a:r>
              <a:rPr lang="tt-RU" sz="3200" dirty="0">
                <a:solidFill>
                  <a:srgbClr val="FF0000"/>
                </a:solidFill>
                <a:latin typeface="+mj-lt"/>
              </a:rPr>
              <a:t>җитә</a:t>
            </a:r>
            <a:r>
              <a:rPr lang="tt-RU" sz="3200" u="sng" dirty="0">
                <a:solidFill>
                  <a:srgbClr val="FF0000"/>
                </a:solidFill>
                <a:latin typeface="+mj-lt"/>
              </a:rPr>
              <a:t>ләр</a:t>
            </a:r>
            <a:endParaRPr lang="ru-RU" sz="3200" u="sng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7383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611560" y="692696"/>
            <a:ext cx="7920880" cy="47388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t-RU" sz="3600" i="0" dirty="0" smtClean="0">
                <a:solidFill>
                  <a:srgbClr val="FF0000"/>
                </a:solidFill>
                <a:latin typeface="+mj-lt"/>
              </a:rPr>
              <a:t>      Бер </a:t>
            </a:r>
            <a:r>
              <a:rPr lang="tt-RU" sz="3600" i="0" dirty="0">
                <a:solidFill>
                  <a:srgbClr val="FF0000"/>
                </a:solidFill>
                <a:latin typeface="+mj-lt"/>
              </a:rPr>
              <a:t>үк мәгънәне белдереп килгән сүзләр </a:t>
            </a:r>
            <a:r>
              <a:rPr lang="tt-RU" sz="3600" b="1" u="sng" dirty="0" smtClean="0">
                <a:solidFill>
                  <a:srgbClr val="002060"/>
                </a:solidFill>
                <a:latin typeface="+mj-lt"/>
              </a:rPr>
              <a:t>синонимнар </a:t>
            </a:r>
            <a:r>
              <a:rPr lang="tt-RU" sz="3600" i="0" dirty="0" smtClean="0">
                <a:solidFill>
                  <a:srgbClr val="FF0000"/>
                </a:solidFill>
                <a:latin typeface="+mj-lt"/>
              </a:rPr>
              <a:t>дип </a:t>
            </a:r>
            <a:r>
              <a:rPr lang="tt-RU" sz="3600" i="0" dirty="0">
                <a:solidFill>
                  <a:srgbClr val="FF0000"/>
                </a:solidFill>
                <a:latin typeface="+mj-lt"/>
              </a:rPr>
              <a:t>аталалар</a:t>
            </a:r>
            <a:r>
              <a:rPr lang="tt-RU" sz="3600" i="0" dirty="0" smtClean="0">
                <a:solidFill>
                  <a:srgbClr val="FF0000"/>
                </a:solidFill>
                <a:latin typeface="+mj-lt"/>
              </a:rPr>
              <a:t>.</a:t>
            </a:r>
          </a:p>
          <a:p>
            <a:pPr marL="0" indent="0">
              <a:buNone/>
            </a:pPr>
            <a:endParaRPr lang="tt-RU" sz="3600" b="1" u="sng" dirty="0" smtClean="0">
              <a:solidFill>
                <a:srgbClr val="FF0000"/>
              </a:solidFill>
              <a:latin typeface="+mj-lt"/>
            </a:endParaRPr>
          </a:p>
          <a:p>
            <a:pPr marL="0" indent="0" algn="just">
              <a:buNone/>
            </a:pPr>
            <a:r>
              <a:rPr lang="tt-RU" sz="3600" b="1" u="sng" dirty="0">
                <a:solidFill>
                  <a:srgbClr val="002060"/>
                </a:solidFill>
                <a:latin typeface="+mj-lt"/>
              </a:rPr>
              <a:t> </a:t>
            </a:r>
            <a:r>
              <a:rPr lang="tt-RU" sz="3600" b="1" u="sng" dirty="0" smtClean="0">
                <a:solidFill>
                  <a:srgbClr val="002060"/>
                </a:solidFill>
                <a:latin typeface="+mj-lt"/>
              </a:rPr>
              <a:t> Җитә</a:t>
            </a:r>
            <a:r>
              <a:rPr lang="tt-RU" sz="36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tt-RU" sz="3600" dirty="0" smtClean="0">
                <a:solidFill>
                  <a:srgbClr val="FF0000"/>
                </a:solidFill>
                <a:latin typeface="+mj-lt"/>
              </a:rPr>
              <a:t>-  </a:t>
            </a:r>
            <a:r>
              <a:rPr lang="tt-RU" sz="3600" i="0" dirty="0">
                <a:solidFill>
                  <a:srgbClr val="FF0000"/>
                </a:solidFill>
                <a:latin typeface="+mj-lt"/>
              </a:rPr>
              <a:t>килә, </a:t>
            </a:r>
            <a:r>
              <a:rPr lang="tt-RU" sz="3600" b="1" i="0" dirty="0" smtClean="0">
                <a:solidFill>
                  <a:srgbClr val="FF0000"/>
                </a:solidFill>
                <a:latin typeface="+mj-lt"/>
              </a:rPr>
              <a:t>керә, </a:t>
            </a:r>
            <a:r>
              <a:rPr lang="tt-RU" sz="3600" i="0" dirty="0" smtClean="0">
                <a:solidFill>
                  <a:srgbClr val="FF0000"/>
                </a:solidFill>
                <a:latin typeface="+mj-lt"/>
              </a:rPr>
              <a:t>якынлаша</a:t>
            </a:r>
            <a:r>
              <a:rPr lang="tt-RU" sz="3600" i="0" dirty="0">
                <a:solidFill>
                  <a:srgbClr val="FF0000"/>
                </a:solidFill>
                <a:latin typeface="+mj-lt"/>
              </a:rPr>
              <a:t>, </a:t>
            </a:r>
            <a:r>
              <a:rPr lang="tt-RU" sz="3600" i="0" dirty="0" smtClean="0">
                <a:solidFill>
                  <a:srgbClr val="FF0000"/>
                </a:solidFill>
                <a:latin typeface="+mj-lt"/>
              </a:rPr>
              <a:t>башлана.</a:t>
            </a:r>
            <a:endParaRPr lang="ru-RU" sz="3600" i="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6981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4" y="764704"/>
            <a:ext cx="8208912" cy="46668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t-RU" sz="3600" i="0" dirty="0" smtClean="0">
                <a:solidFill>
                  <a:srgbClr val="FF0000"/>
                </a:solidFill>
                <a:latin typeface="+mj-lt"/>
              </a:rPr>
              <a:t>       Капма - каршы </a:t>
            </a:r>
            <a:r>
              <a:rPr lang="tt-RU" sz="3600" i="0" dirty="0">
                <a:solidFill>
                  <a:srgbClr val="FF0000"/>
                </a:solidFill>
                <a:latin typeface="+mj-lt"/>
              </a:rPr>
              <a:t>мәгънәне белдереп килгән сүзләр </a:t>
            </a:r>
            <a:r>
              <a:rPr lang="tt-RU" sz="3600" b="1" u="sng" dirty="0">
                <a:solidFill>
                  <a:srgbClr val="002060"/>
                </a:solidFill>
                <a:latin typeface="+mj-lt"/>
              </a:rPr>
              <a:t>антонимнар</a:t>
            </a:r>
            <a:r>
              <a:rPr lang="tt-RU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tt-RU" sz="3600" i="0" dirty="0">
                <a:solidFill>
                  <a:srgbClr val="FF0000"/>
                </a:solidFill>
                <a:latin typeface="+mj-lt"/>
              </a:rPr>
              <a:t>дип атала</a:t>
            </a:r>
            <a:r>
              <a:rPr lang="tt-RU" sz="3600" i="0" dirty="0" smtClean="0">
                <a:solidFill>
                  <a:srgbClr val="FF0000"/>
                </a:solidFill>
                <a:latin typeface="+mj-lt"/>
              </a:rPr>
              <a:t>.</a:t>
            </a:r>
          </a:p>
          <a:p>
            <a:pPr marL="0" indent="0" algn="just">
              <a:buNone/>
            </a:pPr>
            <a:endParaRPr lang="tt-RU" sz="3600" b="1" u="sng" dirty="0" smtClean="0">
              <a:solidFill>
                <a:srgbClr val="002060"/>
              </a:solidFill>
              <a:latin typeface="+mj-lt"/>
            </a:endParaRPr>
          </a:p>
          <a:p>
            <a:pPr marL="0" indent="0" algn="ctr">
              <a:buNone/>
            </a:pPr>
            <a:r>
              <a:rPr lang="tt-RU" sz="3600" b="1" u="sng" dirty="0" smtClean="0">
                <a:solidFill>
                  <a:srgbClr val="002060"/>
                </a:solidFill>
                <a:latin typeface="+mj-lt"/>
              </a:rPr>
              <a:t>Җитә</a:t>
            </a:r>
            <a:r>
              <a:rPr lang="tt-RU" sz="36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tt-RU" sz="3600" dirty="0">
                <a:solidFill>
                  <a:srgbClr val="FF0000"/>
                </a:solidFill>
                <a:latin typeface="+mj-lt"/>
              </a:rPr>
              <a:t>– </a:t>
            </a:r>
            <a:r>
              <a:rPr lang="tt-RU" sz="3600" i="0" dirty="0">
                <a:solidFill>
                  <a:srgbClr val="FF0000"/>
                </a:solidFill>
                <a:latin typeface="+mj-lt"/>
              </a:rPr>
              <a:t>китә.</a:t>
            </a:r>
            <a:endParaRPr lang="ru-RU" sz="3600" i="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6592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23528" y="260648"/>
            <a:ext cx="8352928" cy="619268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t-RU" sz="2600" dirty="0" smtClean="0">
                <a:solidFill>
                  <a:srgbClr val="002060"/>
                </a:solidFill>
                <a:latin typeface="+mj-lt"/>
              </a:rPr>
              <a:t>Бирем. </a:t>
            </a:r>
            <a:r>
              <a:rPr lang="tt-RU" sz="2600" dirty="0" smtClean="0">
                <a:solidFill>
                  <a:srgbClr val="FF0000"/>
                </a:solidFill>
                <a:latin typeface="+mj-lt"/>
              </a:rPr>
              <a:t>Текстан </a:t>
            </a:r>
            <a:r>
              <a:rPr lang="tt-RU" sz="2600" dirty="0">
                <a:solidFill>
                  <a:srgbClr val="FF0000"/>
                </a:solidFill>
                <a:latin typeface="+mj-lt"/>
              </a:rPr>
              <a:t>хәзерге заман хикәя фигыл</a:t>
            </a:r>
            <a:r>
              <a:rPr lang="ru-RU" sz="2600" dirty="0">
                <a:solidFill>
                  <a:srgbClr val="FF0000"/>
                </a:solidFill>
                <a:latin typeface="+mj-lt"/>
              </a:rPr>
              <a:t>ь</a:t>
            </a:r>
            <a:r>
              <a:rPr lang="tt-RU" sz="2600" dirty="0">
                <a:solidFill>
                  <a:srgbClr val="FF0000"/>
                </a:solidFill>
                <a:latin typeface="+mj-lt"/>
              </a:rPr>
              <a:t>не табып язарга</a:t>
            </a:r>
            <a:r>
              <a:rPr lang="tt-RU" sz="2600" dirty="0" smtClean="0">
                <a:solidFill>
                  <a:srgbClr val="FF0000"/>
                </a:solidFill>
                <a:latin typeface="+mj-lt"/>
              </a:rPr>
              <a:t>.</a:t>
            </a:r>
          </a:p>
          <a:p>
            <a:pPr marL="0" indent="0">
              <a:buNone/>
            </a:pPr>
            <a:endParaRPr lang="tt-RU" sz="2600" dirty="0">
              <a:solidFill>
                <a:srgbClr val="FF0000"/>
              </a:solidFill>
              <a:latin typeface="+mj-lt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tt-RU" sz="3200" dirty="0">
                <a:solidFill>
                  <a:srgbClr val="FF0000"/>
                </a:solidFill>
                <a:latin typeface="+mj-lt"/>
              </a:rPr>
              <a:t>Бик еш йомшак кар ява. Болыннар, кырлар ак юрганга төренде. Нарат ак чуклар такты. Зифа каеннар ефәк шәл ябыналар. Яшел чыршы күлмәген яңарта</a:t>
            </a:r>
            <a:r>
              <a:rPr lang="tt-RU" sz="3200" dirty="0" smtClean="0">
                <a:solidFill>
                  <a:srgbClr val="FF0000"/>
                </a:solidFill>
                <a:latin typeface="+mj-lt"/>
              </a:rPr>
              <a:t>.</a:t>
            </a:r>
            <a:endParaRPr lang="ru-RU" sz="3200" dirty="0">
              <a:solidFill>
                <a:srgbClr val="FF0000"/>
              </a:solidFill>
              <a:latin typeface="+mj-lt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tt-RU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tt-RU" sz="3200" dirty="0">
                <a:solidFill>
                  <a:srgbClr val="FF0000"/>
                </a:solidFill>
                <a:latin typeface="+mj-lt"/>
              </a:rPr>
              <a:t>Елга өстен якты боз каплады. Ул көзгедәй ялтырый. Балалар анда тимераякта шуалар. Тирә-якта күңелле тавышлар ишетелә.</a:t>
            </a:r>
            <a:endParaRPr lang="ru-RU" sz="3200" dirty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41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611560" y="620688"/>
            <a:ext cx="8208912" cy="44622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t-RU" sz="3600" dirty="0" smtClean="0">
                <a:solidFill>
                  <a:srgbClr val="FF0000"/>
                </a:solidFill>
                <a:latin typeface="+mj-lt"/>
              </a:rPr>
              <a:t>        Ява</a:t>
            </a:r>
            <a:r>
              <a:rPr lang="tt-RU" sz="3600" dirty="0">
                <a:solidFill>
                  <a:srgbClr val="FF0000"/>
                </a:solidFill>
                <a:latin typeface="+mj-lt"/>
              </a:rPr>
              <a:t>, төренде, такты, ябыналар, яңарта, каплады, ялтырый, </a:t>
            </a:r>
            <a:r>
              <a:rPr lang="tt-RU" sz="3600" dirty="0" smtClean="0">
                <a:solidFill>
                  <a:srgbClr val="FF0000"/>
                </a:solidFill>
                <a:latin typeface="+mj-lt"/>
              </a:rPr>
              <a:t> шуалар</a:t>
            </a:r>
            <a:r>
              <a:rPr lang="tt-RU" sz="3600" dirty="0">
                <a:solidFill>
                  <a:srgbClr val="FF0000"/>
                </a:solidFill>
                <a:latin typeface="+mj-lt"/>
              </a:rPr>
              <a:t>, </a:t>
            </a:r>
            <a:r>
              <a:rPr lang="tt-RU" sz="3600" dirty="0" smtClean="0">
                <a:solidFill>
                  <a:srgbClr val="FF0000"/>
                </a:solidFill>
                <a:latin typeface="+mj-lt"/>
              </a:rPr>
              <a:t> ишетелә</a:t>
            </a:r>
            <a:r>
              <a:rPr lang="tt-RU" sz="3600" dirty="0">
                <a:solidFill>
                  <a:srgbClr val="FF0000"/>
                </a:solidFill>
                <a:latin typeface="+mj-lt"/>
              </a:rPr>
              <a:t>.</a:t>
            </a:r>
            <a:endParaRPr lang="ru-RU" sz="3600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3074" name="Picture 2" descr="И снова молодая мамочка!!))) фото 539,567,1,32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92896"/>
            <a:ext cx="8064896" cy="3810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4930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332656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t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Фигыл</a:t>
            </a:r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4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98164524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021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tt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әзерге заман хикәя фигыл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tt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9290" y="1273130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t-RU" sz="3600" dirty="0" smtClean="0">
                <a:solidFill>
                  <a:srgbClr val="FF0000"/>
                </a:solidFill>
                <a:latin typeface="+mj-lt"/>
              </a:rPr>
              <a:t>Хәзерге </a:t>
            </a:r>
            <a:r>
              <a:rPr lang="tt-RU" sz="3600" dirty="0">
                <a:solidFill>
                  <a:srgbClr val="FF0000"/>
                </a:solidFill>
                <a:latin typeface="+mj-lt"/>
              </a:rPr>
              <a:t>заман хикәя фигыль эшнең сөйләү вакытында эшләнүен күрсәтә</a:t>
            </a:r>
            <a:r>
              <a:rPr lang="tt-RU" sz="3600" dirty="0" smtClean="0">
                <a:solidFill>
                  <a:srgbClr val="FF0000"/>
                </a:solidFill>
                <a:latin typeface="+mj-lt"/>
              </a:rPr>
              <a:t>.</a:t>
            </a:r>
          </a:p>
          <a:p>
            <a:pPr algn="ctr"/>
            <a:endParaRPr lang="tt-RU" sz="3600" dirty="0" smtClean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tt-RU" sz="3600" dirty="0" smtClean="0">
                <a:solidFill>
                  <a:srgbClr val="FF0000"/>
                </a:solidFill>
                <a:latin typeface="+mj-lt"/>
              </a:rPr>
              <a:t>Хәзерге </a:t>
            </a:r>
            <a:r>
              <a:rPr lang="tt-RU" sz="3600" dirty="0">
                <a:solidFill>
                  <a:srgbClr val="FF0000"/>
                </a:solidFill>
                <a:latin typeface="+mj-lt"/>
              </a:rPr>
              <a:t>заман хикәя фигыльгә – а, -ә кушымчалары ялгана.</a:t>
            </a:r>
            <a:endParaRPr lang="ru-RU" sz="3600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6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6962" y="2924944"/>
            <a:ext cx="82594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t-RU" sz="28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tt-RU" sz="2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092" y="5877272"/>
            <a:ext cx="828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6962" y="612845"/>
            <a:ext cx="825949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t-RU" sz="2000" i="1" dirty="0">
                <a:solidFill>
                  <a:srgbClr val="FF0000"/>
                </a:solidFill>
                <a:latin typeface="+mj-lt"/>
                <a:ea typeface="Times New Roman"/>
              </a:rPr>
              <a:t>1) Фигыль сүз төркеме нәрсәне белдерә?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Times New Roman"/>
              </a:rPr>
              <a:t>                   а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) 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предметның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билгесен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Times New Roman"/>
              </a:rPr>
              <a:t>                   б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) 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эш-хәлне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, 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хәрәкәтне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Times New Roman"/>
              </a:rPr>
              <a:t>                   в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) предметны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 indent="-540385">
              <a:spcAft>
                <a:spcPts val="0"/>
              </a:spcAft>
            </a:pP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2)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Хәзерге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заман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хикәя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фигыльнең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юклык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төре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ничек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ясала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?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Times New Roman"/>
              </a:rPr>
              <a:t>                    а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) -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быз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, -без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Times New Roman"/>
              </a:rPr>
              <a:t>                    б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) -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ма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, -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мә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Times New Roman"/>
              </a:rPr>
              <a:t>                    в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) -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мый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, -ми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 indent="-540385">
              <a:spcAft>
                <a:spcPts val="0"/>
              </a:spcAft>
            </a:pP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3)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Хәзерге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заман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хикәя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фигыль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нинди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сорауга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җавап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бирә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?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Times New Roman"/>
              </a:rPr>
              <a:t>                   а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) 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кайда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? 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кайчан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?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Times New Roman"/>
              </a:rPr>
              <a:t>                   б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) кем? 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нәрсә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?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Times New Roman"/>
              </a:rPr>
              <a:t>                   в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) 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нишли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? 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нишләми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?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 indent="-540385">
              <a:spcAft>
                <a:spcPts val="0"/>
              </a:spcAft>
            </a:pP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4)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Хәзерге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заман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хикәя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фигыль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нинди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кушымчалар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ялганып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+mj-lt"/>
                <a:ea typeface="Times New Roman"/>
              </a:rPr>
              <a:t>ясала</a:t>
            </a:r>
            <a:r>
              <a:rPr lang="ru-RU" sz="2000" i="1" dirty="0">
                <a:solidFill>
                  <a:srgbClr val="FF0000"/>
                </a:solidFill>
                <a:latin typeface="+mj-lt"/>
                <a:ea typeface="Times New Roman"/>
              </a:rPr>
              <a:t>?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Times New Roman"/>
              </a:rPr>
              <a:t>                    а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) -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лар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, -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ләр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Times New Roman"/>
              </a:rPr>
              <a:t>                    б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) -а, -ә, -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ый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, -и</a:t>
            </a:r>
            <a:endParaRPr lang="ru-RU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Times New Roman"/>
              </a:rPr>
              <a:t>                    в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) -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ның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Times New Roman"/>
              </a:rPr>
              <a:t>, -</a:t>
            </a:r>
            <a:r>
              <a:rPr lang="ru-RU" sz="2000" dirty="0" err="1">
                <a:solidFill>
                  <a:srgbClr val="FF0000"/>
                </a:solidFill>
                <a:latin typeface="+mj-lt"/>
                <a:ea typeface="Times New Roman"/>
              </a:rPr>
              <a:t>нең</a:t>
            </a:r>
            <a:endParaRPr lang="ru-RU" sz="1600" dirty="0">
              <a:solidFill>
                <a:srgbClr val="FF0000"/>
              </a:solidFill>
              <a:effectLst/>
              <a:latin typeface="+mj-lt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960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305</TotalTime>
  <Words>341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Tradeshow</vt:lpstr>
      <vt:lpstr>Хәзерге заман хикәя фигыль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Фигыльнең юклык формасы </dc:title>
  <dc:creator>Наиля</dc:creator>
  <cp:lastModifiedBy>Irina</cp:lastModifiedBy>
  <cp:revision>28</cp:revision>
  <dcterms:created xsi:type="dcterms:W3CDTF">2012-01-19T08:57:53Z</dcterms:created>
  <dcterms:modified xsi:type="dcterms:W3CDTF">2015-02-17T04:53:57Z</dcterms:modified>
</cp:coreProperties>
</file>