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9" r:id="rId4"/>
    <p:sldId id="274" r:id="rId5"/>
    <p:sldId id="273" r:id="rId6"/>
    <p:sldId id="258" r:id="rId7"/>
    <p:sldId id="261" r:id="rId8"/>
    <p:sldId id="262" r:id="rId9"/>
    <p:sldId id="271" r:id="rId10"/>
    <p:sldId id="263" r:id="rId11"/>
    <p:sldId id="272" r:id="rId12"/>
    <p:sldId id="276" r:id="rId13"/>
    <p:sldId id="278" r:id="rId14"/>
    <p:sldId id="265"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3344E5-A2DC-4E72-A4AE-31F51B576210}" type="datetimeFigureOut">
              <a:rPr lang="ru-RU" smtClean="0"/>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407712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3344E5-A2DC-4E72-A4AE-31F51B576210}" type="datetimeFigureOut">
              <a:rPr lang="ru-RU" smtClean="0"/>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26702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3344E5-A2DC-4E72-A4AE-31F51B576210}" type="datetimeFigureOut">
              <a:rPr lang="ru-RU" smtClean="0"/>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314203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3344E5-A2DC-4E72-A4AE-31F51B576210}" type="datetimeFigureOut">
              <a:rPr lang="ru-RU" smtClean="0"/>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36001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3344E5-A2DC-4E72-A4AE-31F51B576210}" type="datetimeFigureOut">
              <a:rPr lang="ru-RU" smtClean="0"/>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416968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3344E5-A2DC-4E72-A4AE-31F51B576210}" type="datetimeFigureOut">
              <a:rPr lang="ru-RU" smtClean="0"/>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103437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3344E5-A2DC-4E72-A4AE-31F51B576210}" type="datetimeFigureOut">
              <a:rPr lang="ru-RU" smtClean="0"/>
              <a:t>20.11.2017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164479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3344E5-A2DC-4E72-A4AE-31F51B576210}" type="datetimeFigureOut">
              <a:rPr lang="ru-RU" smtClean="0"/>
              <a:t>20.11.2017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36749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3344E5-A2DC-4E72-A4AE-31F51B576210}" type="datetimeFigureOut">
              <a:rPr lang="ru-RU" smtClean="0"/>
              <a:t>20.11.2017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240727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3344E5-A2DC-4E72-A4AE-31F51B576210}" type="datetimeFigureOut">
              <a:rPr lang="ru-RU" smtClean="0"/>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415913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3344E5-A2DC-4E72-A4AE-31F51B576210}" type="datetimeFigureOut">
              <a:rPr lang="ru-RU" smtClean="0"/>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E4F78-F25B-40B2-8F73-7DC10E995EDE}" type="slidenum">
              <a:rPr lang="ru-RU" smtClean="0"/>
              <a:t>‹#›</a:t>
            </a:fld>
            <a:endParaRPr lang="ru-RU"/>
          </a:p>
        </p:txBody>
      </p:sp>
    </p:spTree>
    <p:extLst>
      <p:ext uri="{BB962C8B-B14F-4D97-AF65-F5344CB8AC3E}">
        <p14:creationId xmlns:p14="http://schemas.microsoft.com/office/powerpoint/2010/main" val="151310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344E5-A2DC-4E72-A4AE-31F51B576210}" type="datetimeFigureOut">
              <a:rPr lang="ru-RU" smtClean="0"/>
              <a:t>20.11.2017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E4F78-F25B-40B2-8F73-7DC10E995EDE}" type="slidenum">
              <a:rPr lang="ru-RU" smtClean="0"/>
              <a:t>‹#›</a:t>
            </a:fld>
            <a:endParaRPr lang="ru-RU"/>
          </a:p>
        </p:txBody>
      </p:sp>
    </p:spTree>
    <p:extLst>
      <p:ext uri="{BB962C8B-B14F-4D97-AF65-F5344CB8AC3E}">
        <p14:creationId xmlns:p14="http://schemas.microsoft.com/office/powerpoint/2010/main" val="3797967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1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467544" y="116631"/>
            <a:ext cx="8424936" cy="6305151"/>
          </a:xfrm>
        </p:spPr>
        <p:txBody>
          <a:bodyPr>
            <a:noAutofit/>
          </a:bodyPr>
          <a:lstStyle/>
          <a:p>
            <a:r>
              <a:rPr lang="be-BY" sz="1400" dirty="0" smtClean="0">
                <a:latin typeface="Times New Roman" panose="02020603050405020304" pitchFamily="18" charset="0"/>
                <a:cs typeface="Times New Roman" panose="02020603050405020304" pitchFamily="18" charset="0"/>
              </a:rPr>
              <a:t/>
            </a:r>
            <a:br>
              <a:rPr lang="be-BY" sz="1400" dirty="0" smtClean="0">
                <a:latin typeface="Times New Roman" panose="02020603050405020304" pitchFamily="18" charset="0"/>
                <a:cs typeface="Times New Roman" panose="02020603050405020304" pitchFamily="18" charset="0"/>
              </a:rPr>
            </a:br>
            <a:r>
              <a:rPr lang="be-BY" sz="1400" dirty="0" smtClean="0">
                <a:latin typeface="Times New Roman" panose="02020603050405020304" pitchFamily="18" charset="0"/>
                <a:cs typeface="Times New Roman" panose="02020603050405020304" pitchFamily="18" charset="0"/>
              </a:rPr>
              <a:t/>
            </a:r>
            <a:br>
              <a:rPr lang="be-BY" sz="1400" dirty="0" smtClean="0">
                <a:latin typeface="Times New Roman" panose="02020603050405020304" pitchFamily="18" charset="0"/>
                <a:cs typeface="Times New Roman" panose="02020603050405020304" pitchFamily="18" charset="0"/>
              </a:rPr>
            </a:br>
            <a:r>
              <a:rPr lang="be-BY" sz="1400" dirty="0" smtClean="0">
                <a:latin typeface="Times New Roman" panose="02020603050405020304" pitchFamily="18" charset="0"/>
                <a:cs typeface="Times New Roman" panose="02020603050405020304" pitchFamily="18" charset="0"/>
              </a:rPr>
              <a:t/>
            </a:r>
            <a:br>
              <a:rPr lang="be-BY" sz="1400" dirty="0" smtClean="0">
                <a:latin typeface="Times New Roman" panose="02020603050405020304" pitchFamily="18" charset="0"/>
                <a:cs typeface="Times New Roman" panose="02020603050405020304" pitchFamily="18" charset="0"/>
              </a:rPr>
            </a:br>
            <a:r>
              <a:rPr lang="be-BY" sz="1400" dirty="0" smtClean="0">
                <a:latin typeface="Times New Roman" panose="02020603050405020304" pitchFamily="18" charset="0"/>
                <a:cs typeface="Times New Roman" panose="02020603050405020304" pitchFamily="18" charset="0"/>
              </a:rPr>
              <a:t>БАШКОРТСТАН РЕСПУБЛИКАСЫ УФА  ШӘҺӘРЕ</a:t>
            </a:r>
            <a:r>
              <a:rPr lang="ru-RU" sz="1400" dirty="0" smtClean="0">
                <a:latin typeface="Times New Roman" panose="02020603050405020304" pitchFamily="18" charset="0"/>
                <a:cs typeface="Times New Roman" panose="02020603050405020304" pitchFamily="18" charset="0"/>
              </a:rPr>
              <a:t> КАЛА ОКРУГЫ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ОРДЖОНИКИДЗЕ РАЙОНЫНЫҢ </a:t>
            </a:r>
            <a:r>
              <a:rPr lang="be-BY" sz="1400" dirty="0" smtClean="0">
                <a:latin typeface="Times New Roman" panose="02020603050405020304" pitchFamily="18" charset="0"/>
                <a:cs typeface="Times New Roman" panose="02020603050405020304" pitchFamily="18" charset="0"/>
              </a:rPr>
              <a:t>98нче  </a:t>
            </a:r>
            <a:r>
              <a:rPr lang="tt-RU" sz="1400" dirty="0" smtClean="0">
                <a:latin typeface="Times New Roman" panose="02020603050405020304" pitchFamily="18" charset="0"/>
                <a:cs typeface="Times New Roman" panose="02020603050405020304" pitchFamily="18" charset="0"/>
              </a:rPr>
              <a:t>МӘКТӘБЕ</a:t>
            </a:r>
            <a:r>
              <a:rPr lang="ru-RU" sz="1400" dirty="0" smtClean="0">
                <a:latin typeface="Times New Roman" panose="02020603050405020304" pitchFamily="18" charset="0"/>
                <a:cs typeface="Times New Roman" panose="02020603050405020304" pitchFamily="18" charset="0"/>
              </a:rPr>
              <a:t>    </a:t>
            </a:r>
            <a:r>
              <a:rPr lang="be-BY" sz="1400" dirty="0" smtClean="0">
                <a:latin typeface="Times New Roman" panose="02020603050405020304" pitchFamily="18" charset="0"/>
                <a:cs typeface="Times New Roman" panose="02020603050405020304" pitchFamily="18" charset="0"/>
              </a:rPr>
              <a:t>МУНИЦИПАЛЬ   БЮДЖЕТ </a:t>
            </a:r>
            <a:r>
              <a:rPr lang="ru-RU" sz="1400" dirty="0" smtClean="0">
                <a:latin typeface="Times New Roman" panose="02020603050405020304" pitchFamily="18" charset="0"/>
                <a:cs typeface="Times New Roman" panose="02020603050405020304" pitchFamily="18" charset="0"/>
              </a:rPr>
              <a:t> </a:t>
            </a:r>
            <a:br>
              <a:rPr lang="ru-RU" sz="1400" dirty="0" smtClean="0">
                <a:latin typeface="Times New Roman" panose="02020603050405020304" pitchFamily="18" charset="0"/>
                <a:cs typeface="Times New Roman" panose="02020603050405020304" pitchFamily="18" charset="0"/>
              </a:rPr>
            </a:br>
            <a:r>
              <a:rPr lang="be-BY" sz="1400" dirty="0" smtClean="0">
                <a:latin typeface="Times New Roman" panose="02020603050405020304" pitchFamily="18" charset="0"/>
                <a:cs typeface="Times New Roman" panose="02020603050405020304" pitchFamily="18" charset="0"/>
              </a:rPr>
              <a:t>ГОМУМИ   Б</a:t>
            </a:r>
            <a:r>
              <a:rPr lang="tt-RU" sz="1400" dirty="0" smtClean="0">
                <a:latin typeface="Times New Roman" panose="02020603050405020304" pitchFamily="18" charset="0"/>
                <a:cs typeface="Times New Roman" panose="02020603050405020304" pitchFamily="18" charset="0"/>
              </a:rPr>
              <a:t>ЕЛЕМ    БИРҮ   </a:t>
            </a:r>
            <a:r>
              <a:rPr lang="be-BY" sz="1400" dirty="0" smtClean="0">
                <a:latin typeface="Times New Roman" panose="02020603050405020304" pitchFamily="18" charset="0"/>
                <a:cs typeface="Times New Roman" panose="02020603050405020304" pitchFamily="18" charset="0"/>
              </a:rPr>
              <a:t>УЧРЕЖДЕНИЕСЕ</a:t>
            </a:r>
            <a:r>
              <a:rPr lang="ru-RU" sz="3200" dirty="0"/>
              <a:t/>
            </a:r>
            <a:br>
              <a:rPr lang="ru-RU" sz="3200" dirty="0"/>
            </a:br>
            <a:r>
              <a:rPr lang="ru-RU" sz="3200" b="1" dirty="0" smtClean="0">
                <a:solidFill>
                  <a:srgbClr val="0033CC"/>
                </a:solidFill>
                <a:latin typeface="Times New Roman" panose="02020603050405020304" pitchFamily="18" charset="0"/>
                <a:cs typeface="Times New Roman" panose="02020603050405020304" pitchFamily="18" charset="0"/>
              </a:rPr>
              <a:t>                                  </a:t>
            </a:r>
            <a:br>
              <a:rPr lang="ru-RU" sz="3200" b="1" dirty="0" smtClean="0">
                <a:solidFill>
                  <a:srgbClr val="0033CC"/>
                </a:solidFill>
                <a:latin typeface="Times New Roman" panose="02020603050405020304" pitchFamily="18" charset="0"/>
                <a:cs typeface="Times New Roman" panose="02020603050405020304" pitchFamily="18" charset="0"/>
              </a:rPr>
            </a:br>
            <a:r>
              <a:rPr lang="ru-RU" sz="3200" b="1" dirty="0">
                <a:solidFill>
                  <a:srgbClr val="0033CC"/>
                </a:solidFill>
                <a:latin typeface="Times New Roman" panose="02020603050405020304" pitchFamily="18" charset="0"/>
                <a:cs typeface="Times New Roman" panose="02020603050405020304" pitchFamily="18" charset="0"/>
              </a:rPr>
              <a:t> </a:t>
            </a:r>
            <a:r>
              <a:rPr lang="ru-RU" sz="3200" b="1" dirty="0" smtClean="0">
                <a:solidFill>
                  <a:srgbClr val="0033CC"/>
                </a:solidFill>
                <a:latin typeface="Times New Roman" panose="02020603050405020304" pitchFamily="18" charset="0"/>
                <a:cs typeface="Times New Roman" panose="02020603050405020304" pitchFamily="18" charset="0"/>
              </a:rPr>
              <a:t>                               </a:t>
            </a:r>
            <a:r>
              <a:rPr lang="tt-RU" sz="3200" dirty="0" smtClean="0">
                <a:solidFill>
                  <a:srgbClr val="002060"/>
                </a:solidFill>
                <a:latin typeface="Times New Roman"/>
                <a:ea typeface="Times New Roman"/>
              </a:rPr>
              <a:t>Полилингваль </a:t>
            </a:r>
            <a:r>
              <a:rPr lang="tt-RU" sz="3200" dirty="0">
                <a:solidFill>
                  <a:srgbClr val="002060"/>
                </a:solidFill>
                <a:latin typeface="Times New Roman"/>
                <a:ea typeface="Times New Roman"/>
              </a:rPr>
              <a:t>белем бирү </a:t>
            </a:r>
            <a:r>
              <a:rPr lang="tt-RU" sz="3200" dirty="0" smtClean="0">
                <a:solidFill>
                  <a:srgbClr val="002060"/>
                </a:solidFill>
                <a:latin typeface="Times New Roman"/>
                <a:ea typeface="Times New Roman"/>
              </a:rPr>
              <a:t/>
            </a:r>
            <a:br>
              <a:rPr lang="tt-RU" sz="3200" dirty="0" smtClean="0">
                <a:solidFill>
                  <a:srgbClr val="002060"/>
                </a:solidFill>
                <a:latin typeface="Times New Roman"/>
                <a:ea typeface="Times New Roman"/>
              </a:rPr>
            </a:br>
            <a:r>
              <a:rPr lang="tt-RU" sz="3200" dirty="0" smtClean="0">
                <a:solidFill>
                  <a:srgbClr val="002060"/>
                </a:solidFill>
                <a:latin typeface="Times New Roman"/>
                <a:ea typeface="Times New Roman"/>
              </a:rPr>
              <a:t>                                шартларында </a:t>
            </a:r>
            <a:r>
              <a:rPr lang="ru-RU" sz="3200" dirty="0">
                <a:solidFill>
                  <a:srgbClr val="002060"/>
                </a:solidFill>
                <a:latin typeface="Times New Roman"/>
                <a:ea typeface="Times New Roman"/>
              </a:rPr>
              <a:t/>
            </a:r>
            <a:br>
              <a:rPr lang="ru-RU" sz="3200" dirty="0">
                <a:solidFill>
                  <a:srgbClr val="002060"/>
                </a:solidFill>
                <a:latin typeface="Times New Roman"/>
                <a:ea typeface="Times New Roman"/>
              </a:rPr>
            </a:br>
            <a:r>
              <a:rPr lang="ru-RU" sz="3200" dirty="0" smtClean="0">
                <a:solidFill>
                  <a:srgbClr val="002060"/>
                </a:solidFill>
                <a:latin typeface="Times New Roman"/>
                <a:ea typeface="Times New Roman"/>
              </a:rPr>
              <a:t>                                 </a:t>
            </a:r>
            <a:r>
              <a:rPr lang="tt-RU" sz="3200" dirty="0" smtClean="0">
                <a:solidFill>
                  <a:srgbClr val="002060"/>
                </a:solidFill>
                <a:latin typeface="Times New Roman"/>
                <a:ea typeface="Times New Roman"/>
              </a:rPr>
              <a:t>татар </a:t>
            </a:r>
            <a:r>
              <a:rPr lang="tt-RU" sz="3200" dirty="0">
                <a:solidFill>
                  <a:srgbClr val="002060"/>
                </a:solidFill>
                <a:latin typeface="Times New Roman"/>
                <a:ea typeface="Times New Roman"/>
              </a:rPr>
              <a:t>телен </a:t>
            </a:r>
            <a:r>
              <a:rPr lang="tt-RU" sz="3200" dirty="0" smtClean="0">
                <a:solidFill>
                  <a:srgbClr val="002060"/>
                </a:solidFill>
                <a:latin typeface="Times New Roman"/>
                <a:ea typeface="Times New Roman"/>
              </a:rPr>
              <a:t>өйрәтүдә </a:t>
            </a:r>
            <a:br>
              <a:rPr lang="tt-RU" sz="3200" dirty="0" smtClean="0">
                <a:solidFill>
                  <a:srgbClr val="002060"/>
                </a:solidFill>
                <a:latin typeface="Times New Roman"/>
                <a:ea typeface="Times New Roman"/>
              </a:rPr>
            </a:br>
            <a:r>
              <a:rPr lang="tt-RU" sz="3200" dirty="0" smtClean="0">
                <a:solidFill>
                  <a:srgbClr val="002060"/>
                </a:solidFill>
                <a:latin typeface="Times New Roman"/>
                <a:ea typeface="Times New Roman"/>
              </a:rPr>
              <a:t>                                 уен алымнары </a:t>
            </a:r>
            <a:r>
              <a:rPr lang="ru-RU" sz="2000" dirty="0" smtClean="0">
                <a:latin typeface="Times New Roman"/>
                <a:ea typeface="Times New Roman"/>
              </a:rPr>
              <a:t/>
            </a:r>
            <a:br>
              <a:rPr lang="ru-RU" sz="2000" dirty="0" smtClean="0">
                <a:latin typeface="Times New Roman"/>
                <a:ea typeface="Times New Roman"/>
              </a:rPr>
            </a:br>
            <a:r>
              <a:rPr lang="ru-RU" sz="3200" b="1" dirty="0" smtClean="0">
                <a:solidFill>
                  <a:srgbClr val="0033CC"/>
                </a:solidFill>
                <a:latin typeface="Times New Roman" panose="02020603050405020304" pitchFamily="18" charset="0"/>
                <a:cs typeface="Times New Roman" panose="02020603050405020304" pitchFamily="18" charset="0"/>
              </a:rPr>
              <a:t/>
            </a:r>
            <a:br>
              <a:rPr lang="ru-RU" sz="3200" b="1" dirty="0" smtClean="0">
                <a:solidFill>
                  <a:srgbClr val="0033CC"/>
                </a:solidFill>
                <a:latin typeface="Times New Roman" panose="02020603050405020304" pitchFamily="18" charset="0"/>
                <a:cs typeface="Times New Roman" panose="02020603050405020304" pitchFamily="18" charset="0"/>
              </a:rPr>
            </a:br>
            <a:r>
              <a:rPr lang="ru-RU" sz="3600" b="1" dirty="0">
                <a:solidFill>
                  <a:srgbClr val="0033CC"/>
                </a:solidFill>
                <a:latin typeface="Times New Roman" panose="02020603050405020304" pitchFamily="18" charset="0"/>
                <a:cs typeface="Times New Roman" panose="02020603050405020304" pitchFamily="18" charset="0"/>
              </a:rPr>
              <a:t> </a:t>
            </a:r>
            <a:r>
              <a:rPr lang="ru-RU" sz="3600" b="1" dirty="0" smtClean="0">
                <a:solidFill>
                  <a:srgbClr val="0033CC"/>
                </a:solidFill>
                <a:latin typeface="Times New Roman" panose="02020603050405020304" pitchFamily="18" charset="0"/>
                <a:cs typeface="Times New Roman" panose="02020603050405020304" pitchFamily="18" charset="0"/>
              </a:rPr>
              <a:t>                                    </a:t>
            </a:r>
            <a:r>
              <a:rPr lang="tt-RU" sz="2400" dirty="0" smtClean="0">
                <a:solidFill>
                  <a:srgbClr val="002060"/>
                </a:solidFill>
                <a:latin typeface="Times New Roman" panose="02020603050405020304" pitchFamily="18" charset="0"/>
                <a:cs typeface="Times New Roman" panose="02020603050405020304" pitchFamily="18" charset="0"/>
              </a:rPr>
              <a:t>Самигуллина</a:t>
            </a:r>
            <a:r>
              <a:rPr lang="tt-RU" sz="2400" dirty="0">
                <a:solidFill>
                  <a:srgbClr val="002060"/>
                </a:solidFill>
                <a:latin typeface="Times New Roman" panose="02020603050405020304" pitchFamily="18" charset="0"/>
                <a:cs typeface="Times New Roman" panose="02020603050405020304" pitchFamily="18" charset="0"/>
              </a:rPr>
              <a:t/>
            </a:r>
            <a:br>
              <a:rPr lang="tt-RU" sz="2400" dirty="0">
                <a:solidFill>
                  <a:srgbClr val="002060"/>
                </a:solidFill>
                <a:latin typeface="Times New Roman" panose="02020603050405020304" pitchFamily="18" charset="0"/>
                <a:cs typeface="Times New Roman" panose="02020603050405020304" pitchFamily="18" charset="0"/>
              </a:rPr>
            </a:br>
            <a:r>
              <a:rPr lang="tt-RU" sz="2400" dirty="0">
                <a:solidFill>
                  <a:srgbClr val="002060"/>
                </a:solidFill>
                <a:latin typeface="Times New Roman" panose="02020603050405020304" pitchFamily="18" charset="0"/>
                <a:cs typeface="Times New Roman" panose="02020603050405020304" pitchFamily="18" charset="0"/>
              </a:rPr>
              <a:t>                         </a:t>
            </a:r>
            <a:r>
              <a:rPr lang="tt-RU" sz="2400" dirty="0" smtClean="0">
                <a:solidFill>
                  <a:srgbClr val="002060"/>
                </a:solidFill>
                <a:latin typeface="Times New Roman" panose="02020603050405020304" pitchFamily="18" charset="0"/>
                <a:cs typeface="Times New Roman" panose="02020603050405020304" pitchFamily="18" charset="0"/>
              </a:rPr>
              <a:t>                                Ирина </a:t>
            </a:r>
            <a:r>
              <a:rPr lang="tt-RU" sz="2400" dirty="0">
                <a:solidFill>
                  <a:srgbClr val="002060"/>
                </a:solidFill>
                <a:latin typeface="Times New Roman" panose="02020603050405020304" pitchFamily="18" charset="0"/>
                <a:cs typeface="Times New Roman" panose="02020603050405020304" pitchFamily="18" charset="0"/>
              </a:rPr>
              <a:t/>
            </a:r>
            <a:br>
              <a:rPr lang="tt-RU" sz="2400" dirty="0">
                <a:solidFill>
                  <a:srgbClr val="002060"/>
                </a:solidFill>
                <a:latin typeface="Times New Roman" panose="02020603050405020304" pitchFamily="18" charset="0"/>
                <a:cs typeface="Times New Roman" panose="02020603050405020304" pitchFamily="18" charset="0"/>
              </a:rPr>
            </a:br>
            <a:r>
              <a:rPr lang="tt-RU" sz="2400" dirty="0">
                <a:solidFill>
                  <a:srgbClr val="002060"/>
                </a:solidFill>
                <a:latin typeface="Times New Roman" panose="02020603050405020304" pitchFamily="18" charset="0"/>
                <a:cs typeface="Times New Roman" panose="02020603050405020304" pitchFamily="18" charset="0"/>
              </a:rPr>
              <a:t>                          </a:t>
            </a:r>
            <a:r>
              <a:rPr lang="tt-RU" sz="2400" dirty="0" smtClean="0">
                <a:solidFill>
                  <a:srgbClr val="002060"/>
                </a:solidFill>
                <a:latin typeface="Times New Roman" panose="02020603050405020304" pitchFamily="18" charset="0"/>
                <a:cs typeface="Times New Roman" panose="02020603050405020304" pitchFamily="18" charset="0"/>
              </a:rPr>
              <a:t>                               Рим кызы</a:t>
            </a:r>
            <a:br>
              <a:rPr lang="tt-RU" sz="2400" dirty="0" smtClean="0">
                <a:solidFill>
                  <a:srgbClr val="002060"/>
                </a:solidFill>
                <a:latin typeface="Times New Roman" panose="02020603050405020304" pitchFamily="18" charset="0"/>
                <a:cs typeface="Times New Roman" panose="02020603050405020304" pitchFamily="18" charset="0"/>
              </a:rPr>
            </a:br>
            <a:r>
              <a:rPr lang="tt-RU" sz="2800" dirty="0" smtClean="0">
                <a:solidFill>
                  <a:srgbClr val="002060"/>
                </a:solidFill>
                <a:latin typeface="Times New Roman" panose="02020603050405020304" pitchFamily="18" charset="0"/>
                <a:cs typeface="Times New Roman" panose="02020603050405020304" pitchFamily="18" charset="0"/>
              </a:rPr>
              <a:t>                                       </a:t>
            </a:r>
            <a:r>
              <a:rPr lang="tt-RU" sz="1400" dirty="0" smtClean="0">
                <a:solidFill>
                  <a:srgbClr val="002060"/>
                </a:solidFill>
                <a:latin typeface="Times New Roman" panose="02020603050405020304" pitchFamily="18" charset="0"/>
                <a:cs typeface="Times New Roman" panose="02020603050405020304" pitchFamily="18" charset="0"/>
              </a:rPr>
              <a:t>               </a:t>
            </a:r>
            <a:r>
              <a:rPr lang="ru-RU" sz="1800" dirty="0" smtClean="0">
                <a:solidFill>
                  <a:srgbClr val="002060"/>
                </a:solidFill>
                <a:latin typeface="Times New Roman" panose="02020603050405020304" pitchFamily="18" charset="0"/>
                <a:cs typeface="Times New Roman" panose="02020603050405020304" pitchFamily="18" charset="0"/>
              </a:rPr>
              <a:t>Уфа </a:t>
            </a:r>
            <a:r>
              <a:rPr lang="ru-RU" sz="1800" dirty="0">
                <a:solidFill>
                  <a:srgbClr val="002060"/>
                </a:solidFill>
                <a:latin typeface="Times New Roman" panose="02020603050405020304" pitchFamily="18" charset="0"/>
                <a:cs typeface="Times New Roman" panose="02020603050405020304" pitchFamily="18" charset="0"/>
              </a:rPr>
              <a:t>ш</a:t>
            </a:r>
            <a:r>
              <a:rPr lang="tt-RU" sz="1800" dirty="0">
                <a:solidFill>
                  <a:srgbClr val="002060"/>
                </a:solidFill>
                <a:latin typeface="Times New Roman" panose="02020603050405020304" pitchFamily="18" charset="0"/>
                <a:cs typeface="Times New Roman" panose="02020603050405020304" pitchFamily="18" charset="0"/>
              </a:rPr>
              <a:t>әһәре </a:t>
            </a:r>
            <a:r>
              <a:rPr lang="tt-RU" sz="1800" dirty="0" smtClean="0">
                <a:solidFill>
                  <a:srgbClr val="002060"/>
                </a:solidFill>
                <a:latin typeface="Times New Roman" panose="02020603050405020304" pitchFamily="18" charset="0"/>
                <a:cs typeface="Times New Roman" panose="02020603050405020304" pitchFamily="18" charset="0"/>
              </a:rPr>
              <a:t>98нче мәктәбенең татар</a:t>
            </a:r>
            <a:r>
              <a:rPr lang="ru-RU" sz="1800" dirty="0">
                <a:solidFill>
                  <a:srgbClr val="002060"/>
                </a:solidFill>
                <a:latin typeface="Times New Roman" panose="02020603050405020304" pitchFamily="18" charset="0"/>
                <a:cs typeface="Times New Roman" panose="02020603050405020304" pitchFamily="18" charset="0"/>
              </a:rPr>
              <a:t/>
            </a:r>
            <a:br>
              <a:rPr lang="ru-RU" sz="1800" dirty="0">
                <a:solidFill>
                  <a:srgbClr val="002060"/>
                </a:solidFill>
                <a:latin typeface="Times New Roman" panose="02020603050405020304" pitchFamily="18" charset="0"/>
                <a:cs typeface="Times New Roman" panose="02020603050405020304" pitchFamily="18" charset="0"/>
              </a:rPr>
            </a:br>
            <a:r>
              <a:rPr lang="ru-RU" sz="1800" dirty="0" smtClean="0">
                <a:solidFill>
                  <a:srgbClr val="002060"/>
                </a:solidFill>
                <a:latin typeface="Times New Roman" panose="02020603050405020304" pitchFamily="18" charset="0"/>
                <a:cs typeface="Times New Roman" panose="02020603050405020304" pitchFamily="18" charset="0"/>
              </a:rPr>
              <a:t>                                                                           </a:t>
            </a:r>
            <a:r>
              <a:rPr lang="tt-RU" sz="1800" dirty="0" smtClean="0">
                <a:solidFill>
                  <a:srgbClr val="002060"/>
                </a:solidFill>
                <a:latin typeface="Times New Roman" panose="02020603050405020304" pitchFamily="18" charset="0"/>
                <a:cs typeface="Times New Roman" panose="02020603050405020304" pitchFamily="18" charset="0"/>
              </a:rPr>
              <a:t>теле һәм әдәбияты укытучысы</a:t>
            </a:r>
            <a:r>
              <a:rPr lang="ru-RU" sz="1800" dirty="0">
                <a:solidFill>
                  <a:srgbClr val="002060"/>
                </a:solidFill>
                <a:latin typeface="Times New Roman" panose="02020603050405020304" pitchFamily="18" charset="0"/>
                <a:cs typeface="Times New Roman" panose="02020603050405020304" pitchFamily="18" charset="0"/>
              </a:rPr>
              <a:t/>
            </a:r>
            <a:br>
              <a:rPr lang="ru-RU" sz="1800" dirty="0">
                <a:solidFill>
                  <a:srgbClr val="002060"/>
                </a:solidFill>
                <a:latin typeface="Times New Roman" panose="02020603050405020304" pitchFamily="18" charset="0"/>
                <a:cs typeface="Times New Roman" panose="02020603050405020304" pitchFamily="18" charset="0"/>
              </a:rPr>
            </a:br>
            <a:r>
              <a:rPr lang="ru-RU" sz="4000" dirty="0" smtClean="0">
                <a:solidFill>
                  <a:srgbClr val="002060"/>
                </a:solidFill>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92896"/>
            <a:ext cx="2664296" cy="39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681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48"/>
            <a:ext cx="1728192" cy="145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44174" y="329690"/>
            <a:ext cx="8160274" cy="4856714"/>
          </a:xfrm>
          <a:prstGeom prst="rect">
            <a:avLst/>
          </a:prstGeom>
        </p:spPr>
        <p:txBody>
          <a:bodyPr wrap="square">
            <a:spAutoFit/>
          </a:bodyPr>
          <a:lstStyle/>
          <a:p>
            <a:pPr marL="342900" lvl="0" algn="ctr">
              <a:spcBef>
                <a:spcPct val="20000"/>
              </a:spcBef>
            </a:pPr>
            <a:r>
              <a:rPr lang="tt-RU" sz="3600" b="1" i="1" dirty="0">
                <a:solidFill>
                  <a:srgbClr val="0070C0"/>
                </a:solidFill>
                <a:latin typeface="Times New Roman" panose="02020603050405020304" pitchFamily="18" charset="0"/>
                <a:cs typeface="Times New Roman" panose="02020603050405020304" pitchFamily="18" charset="0"/>
              </a:rPr>
              <a:t>“Яңа сүз</a:t>
            </a:r>
            <a:r>
              <a:rPr lang="tt-RU" sz="3600" b="1" i="1" dirty="0" smtClean="0">
                <a:solidFill>
                  <a:srgbClr val="0070C0"/>
                </a:solidFill>
                <a:latin typeface="Times New Roman" panose="02020603050405020304" pitchFamily="18" charset="0"/>
                <a:cs typeface="Times New Roman" panose="02020603050405020304" pitchFamily="18" charset="0"/>
              </a:rPr>
              <a:t>” уены</a:t>
            </a:r>
            <a:endParaRPr lang="tt-RU" sz="3600" dirty="0" smtClean="0">
              <a:solidFill>
                <a:srgbClr val="0070C0"/>
              </a:solidFill>
              <a:latin typeface="Times New Roman" panose="02020603050405020304" pitchFamily="18" charset="0"/>
              <a:cs typeface="Times New Roman" panose="02020603050405020304" pitchFamily="18" charset="0"/>
            </a:endParaRPr>
          </a:p>
          <a:p>
            <a:pPr marL="342900" lvl="0" algn="just">
              <a:spcBef>
                <a:spcPct val="20000"/>
              </a:spcBef>
            </a:pPr>
            <a:r>
              <a:rPr lang="tt-RU" sz="3600" dirty="0">
                <a:solidFill>
                  <a:srgbClr val="0070C0"/>
                </a:solidFill>
                <a:latin typeface="Times New Roman" panose="02020603050405020304" pitchFamily="18" charset="0"/>
                <a:cs typeface="Times New Roman" panose="02020603050405020304" pitchFamily="18" charset="0"/>
              </a:rPr>
              <a:t> </a:t>
            </a:r>
            <a:r>
              <a:rPr lang="tt-RU" sz="3600" dirty="0" smtClean="0">
                <a:solidFill>
                  <a:srgbClr val="0070C0"/>
                </a:solidFill>
                <a:latin typeface="Times New Roman" panose="02020603050405020304" pitchFamily="18" charset="0"/>
                <a:cs typeface="Times New Roman" panose="02020603050405020304" pitchFamily="18" charset="0"/>
              </a:rPr>
              <a:t>    Бу </a:t>
            </a:r>
            <a:r>
              <a:rPr lang="tt-RU" sz="3600" dirty="0">
                <a:solidFill>
                  <a:srgbClr val="0070C0"/>
                </a:solidFill>
                <a:latin typeface="Times New Roman" panose="02020603050405020304" pitchFamily="18" charset="0"/>
                <a:cs typeface="Times New Roman" panose="02020603050405020304" pitchFamily="18" charset="0"/>
              </a:rPr>
              <a:t>уенда укытучы үзе төрле сүзне куллана ала. Алынган сүздән башка сүзләр төзергә кирәк</a:t>
            </a:r>
            <a:r>
              <a:rPr lang="tt-RU" sz="3600" dirty="0" smtClean="0">
                <a:solidFill>
                  <a:srgbClr val="0070C0"/>
                </a:solidFill>
                <a:latin typeface="Times New Roman" panose="02020603050405020304" pitchFamily="18" charset="0"/>
                <a:cs typeface="Times New Roman" panose="02020603050405020304" pitchFamily="18" charset="0"/>
              </a:rPr>
              <a:t>.</a:t>
            </a:r>
          </a:p>
          <a:p>
            <a:pPr marL="342900" lvl="0" algn="just">
              <a:spcBef>
                <a:spcPct val="20000"/>
              </a:spcBef>
            </a:pPr>
            <a:endParaRPr lang="tt-RU" sz="3600" dirty="0">
              <a:solidFill>
                <a:srgbClr val="0070C0"/>
              </a:solidFill>
              <a:latin typeface="Times New Roman" panose="02020603050405020304" pitchFamily="18" charset="0"/>
              <a:cs typeface="Times New Roman" panose="02020603050405020304" pitchFamily="18" charset="0"/>
            </a:endParaRPr>
          </a:p>
          <a:p>
            <a:pPr marL="342900" lvl="0" indent="450215" algn="just">
              <a:spcBef>
                <a:spcPct val="20000"/>
              </a:spcBef>
              <a:buFont typeface="Arial" panose="020B0604020202020204" pitchFamily="34" charset="0"/>
              <a:buChar char="•"/>
            </a:pPr>
            <a:r>
              <a:rPr lang="tt-RU" sz="3600" dirty="0">
                <a:solidFill>
                  <a:srgbClr val="0070C0"/>
                </a:solidFill>
                <a:latin typeface="Times New Roman" panose="02020603050405020304" pitchFamily="18" charset="0"/>
                <a:cs typeface="Times New Roman" panose="02020603050405020304" pitchFamily="18" charset="0"/>
              </a:rPr>
              <a:t>Үрнәк: </a:t>
            </a:r>
            <a:r>
              <a:rPr lang="tt-RU" sz="3600" u="sng" dirty="0">
                <a:solidFill>
                  <a:srgbClr val="0070C0"/>
                </a:solidFill>
                <a:latin typeface="Times New Roman" panose="02020603050405020304" pitchFamily="18" charset="0"/>
                <a:cs typeface="Times New Roman" panose="02020603050405020304" pitchFamily="18" charset="0"/>
              </a:rPr>
              <a:t>Ташлык</a:t>
            </a:r>
            <a:r>
              <a:rPr lang="tt-RU" sz="3600" dirty="0">
                <a:solidFill>
                  <a:srgbClr val="0070C0"/>
                </a:solidFill>
                <a:latin typeface="Times New Roman" panose="02020603050405020304" pitchFamily="18" charset="0"/>
                <a:cs typeface="Times New Roman" panose="02020603050405020304" pitchFamily="18" charset="0"/>
              </a:rPr>
              <a:t> сүзеннән яңа сүзләр: таш, шат, каш, шатлык, ашлык, </a:t>
            </a:r>
            <a:r>
              <a:rPr lang="tt-RU" sz="3600" dirty="0" smtClean="0">
                <a:solidFill>
                  <a:srgbClr val="0070C0"/>
                </a:solidFill>
                <a:latin typeface="Times New Roman" panose="02020603050405020304" pitchFamily="18" charset="0"/>
                <a:cs typeface="Times New Roman" panose="02020603050405020304" pitchFamily="18" charset="0"/>
              </a:rPr>
              <a:t>   кыл</a:t>
            </a:r>
            <a:r>
              <a:rPr lang="tt-RU" sz="3600" dirty="0">
                <a:solidFill>
                  <a:srgbClr val="0070C0"/>
                </a:solidFill>
                <a:latin typeface="Times New Roman" panose="02020603050405020304" pitchFamily="18" charset="0"/>
                <a:cs typeface="Times New Roman" panose="02020603050405020304" pitchFamily="18" charset="0"/>
              </a:rPr>
              <a:t>, кал, лак, ал, ак, аш, </a:t>
            </a:r>
            <a:r>
              <a:rPr lang="tt-RU" sz="3600" dirty="0" smtClean="0">
                <a:solidFill>
                  <a:srgbClr val="0070C0"/>
                </a:solidFill>
                <a:latin typeface="Times New Roman" panose="02020603050405020304" pitchFamily="18" charset="0"/>
                <a:cs typeface="Times New Roman" panose="02020603050405020304" pitchFamily="18" charset="0"/>
              </a:rPr>
              <a:t>тал,так</a:t>
            </a:r>
            <a:r>
              <a:rPr lang="tt-RU" sz="3600" dirty="0">
                <a:solidFill>
                  <a:srgbClr val="0070C0"/>
                </a:solidFill>
                <a:latin typeface="Times New Roman" panose="02020603050405020304" pitchFamily="18" charset="0"/>
                <a:cs typeface="Times New Roman" panose="02020603050405020304" pitchFamily="18" charset="0"/>
              </a:rPr>
              <a:t>, </a:t>
            </a:r>
            <a:r>
              <a:rPr lang="tt-RU" sz="3600" dirty="0" smtClean="0">
                <a:solidFill>
                  <a:srgbClr val="0070C0"/>
                </a:solidFill>
                <a:latin typeface="Times New Roman" panose="02020603050405020304" pitchFamily="18" charset="0"/>
                <a:cs typeface="Times New Roman" panose="02020603050405020304" pitchFamily="18" charset="0"/>
              </a:rPr>
              <a:t>кыш..                  </a:t>
            </a:r>
            <a:endParaRPr lang="tt-RU"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11392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3"/>
            <a:ext cx="9143999" cy="684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b="1" dirty="0" err="1">
                <a:solidFill>
                  <a:srgbClr val="0070C0"/>
                </a:solidFill>
              </a:rPr>
              <a:t>Мәкальнең</a:t>
            </a:r>
            <a:r>
              <a:rPr lang="ru-RU" b="1" dirty="0">
                <a:solidFill>
                  <a:srgbClr val="0070C0"/>
                </a:solidFill>
              </a:rPr>
              <a:t> </a:t>
            </a:r>
            <a:r>
              <a:rPr lang="ru-RU" b="1" dirty="0" err="1">
                <a:solidFill>
                  <a:srgbClr val="0070C0"/>
                </a:solidFill>
              </a:rPr>
              <a:t>ахырын</a:t>
            </a:r>
            <a:r>
              <a:rPr lang="ru-RU" b="1" dirty="0">
                <a:solidFill>
                  <a:srgbClr val="0070C0"/>
                </a:solidFill>
              </a:rPr>
              <a:t> тап</a:t>
            </a:r>
            <a:r>
              <a:rPr lang="ru-RU" b="1" dirty="0" smtClean="0">
                <a:solidFill>
                  <a:srgbClr val="0070C0"/>
                </a:solidFill>
              </a:rPr>
              <a:t>:</a:t>
            </a:r>
            <a:endParaRPr lang="ru-RU" b="1" dirty="0">
              <a:solidFill>
                <a:srgbClr val="0070C0"/>
              </a:solidFill>
            </a:endParaRPr>
          </a:p>
        </p:txBody>
      </p:sp>
      <p:sp>
        <p:nvSpPr>
          <p:cNvPr id="5" name="Объект 4"/>
          <p:cNvSpPr>
            <a:spLocks noGrp="1"/>
          </p:cNvSpPr>
          <p:nvPr>
            <p:ph idx="1"/>
          </p:nvPr>
        </p:nvSpPr>
        <p:spPr>
          <a:xfrm>
            <a:off x="467544" y="1268761"/>
            <a:ext cx="8219256" cy="3888431"/>
          </a:xfrm>
        </p:spPr>
        <p:txBody>
          <a:bodyPr>
            <a:normAutofit fontScale="85000" lnSpcReduction="10000"/>
          </a:bodyPr>
          <a:lstStyle/>
          <a:p>
            <a:pPr>
              <a:buFont typeface="Arial"/>
              <a:buChar char="•"/>
            </a:pPr>
            <a:r>
              <a:rPr lang="ru-RU" dirty="0" smtClean="0">
                <a:solidFill>
                  <a:srgbClr val="0070C0"/>
                </a:solidFill>
              </a:rPr>
              <a:t>Кем </a:t>
            </a:r>
            <a:r>
              <a:rPr lang="ru-RU" dirty="0" err="1">
                <a:solidFill>
                  <a:srgbClr val="0070C0"/>
                </a:solidFill>
              </a:rPr>
              <a:t>эшләми</a:t>
            </a:r>
            <a:r>
              <a:rPr lang="ru-RU" dirty="0">
                <a:solidFill>
                  <a:srgbClr val="0070C0"/>
                </a:solidFill>
              </a:rPr>
              <a:t>- </a:t>
            </a:r>
            <a:r>
              <a:rPr lang="ru-RU" dirty="0" smtClean="0">
                <a:solidFill>
                  <a:srgbClr val="0070C0"/>
                </a:solidFill>
              </a:rPr>
              <a:t>...                     (</a:t>
            </a:r>
            <a:r>
              <a:rPr lang="ru-RU" dirty="0">
                <a:solidFill>
                  <a:srgbClr val="0070C0"/>
                </a:solidFill>
              </a:rPr>
              <a:t>ил </a:t>
            </a:r>
            <a:r>
              <a:rPr lang="ru-RU" dirty="0" err="1">
                <a:solidFill>
                  <a:srgbClr val="0070C0"/>
                </a:solidFill>
              </a:rPr>
              <a:t>сөйгән</a:t>
            </a:r>
            <a:r>
              <a:rPr lang="ru-RU" dirty="0" smtClean="0">
                <a:solidFill>
                  <a:srgbClr val="0070C0"/>
                </a:solidFill>
              </a:rPr>
              <a:t>).</a:t>
            </a:r>
          </a:p>
          <a:p>
            <a:pPr>
              <a:buFont typeface="Arial"/>
              <a:buChar char="•"/>
            </a:pPr>
            <a:r>
              <a:rPr lang="ru-RU" dirty="0" err="1" smtClean="0">
                <a:solidFill>
                  <a:srgbClr val="0070C0"/>
                </a:solidFill>
              </a:rPr>
              <a:t>Тырышкан</a:t>
            </a:r>
            <a:r>
              <a:rPr lang="ru-RU" dirty="0" smtClean="0">
                <a:solidFill>
                  <a:srgbClr val="0070C0"/>
                </a:solidFill>
              </a:rPr>
              <a:t> </a:t>
            </a:r>
            <a:r>
              <a:rPr lang="ru-RU" dirty="0" err="1" smtClean="0">
                <a:solidFill>
                  <a:srgbClr val="0070C0"/>
                </a:solidFill>
              </a:rPr>
              <a:t>табар</a:t>
            </a:r>
            <a:r>
              <a:rPr lang="ru-RU" dirty="0" smtClean="0">
                <a:solidFill>
                  <a:srgbClr val="0070C0"/>
                </a:solidFill>
              </a:rPr>
              <a:t>-...              (ташка </a:t>
            </a:r>
            <a:r>
              <a:rPr lang="ru-RU" dirty="0" err="1" smtClean="0">
                <a:solidFill>
                  <a:srgbClr val="0070C0"/>
                </a:solidFill>
              </a:rPr>
              <a:t>кадак</a:t>
            </a:r>
            <a:r>
              <a:rPr lang="ru-RU" dirty="0" smtClean="0">
                <a:solidFill>
                  <a:srgbClr val="0070C0"/>
                </a:solidFill>
              </a:rPr>
              <a:t> </a:t>
            </a:r>
            <a:r>
              <a:rPr lang="ru-RU" dirty="0" err="1" smtClean="0">
                <a:solidFill>
                  <a:srgbClr val="0070C0"/>
                </a:solidFill>
              </a:rPr>
              <a:t>кагар</a:t>
            </a:r>
            <a:r>
              <a:rPr lang="ru-RU" dirty="0" smtClean="0">
                <a:solidFill>
                  <a:srgbClr val="0070C0"/>
                </a:solidFill>
              </a:rPr>
              <a:t>).</a:t>
            </a:r>
          </a:p>
          <a:p>
            <a:pPr>
              <a:buFont typeface="Arial"/>
              <a:buChar char="•"/>
            </a:pPr>
            <a:r>
              <a:rPr lang="ru-RU" dirty="0" err="1" smtClean="0">
                <a:solidFill>
                  <a:srgbClr val="0070C0"/>
                </a:solidFill>
              </a:rPr>
              <a:t>Эш</a:t>
            </a:r>
            <a:r>
              <a:rPr lang="ru-RU" dirty="0" smtClean="0">
                <a:solidFill>
                  <a:srgbClr val="0070C0"/>
                </a:solidFill>
              </a:rPr>
              <a:t> </a:t>
            </a:r>
            <a:r>
              <a:rPr lang="ru-RU" dirty="0" err="1">
                <a:solidFill>
                  <a:srgbClr val="0070C0"/>
                </a:solidFill>
              </a:rPr>
              <a:t>сөйгәнне</a:t>
            </a:r>
            <a:r>
              <a:rPr lang="ru-RU" dirty="0">
                <a:solidFill>
                  <a:srgbClr val="0070C0"/>
                </a:solidFill>
              </a:rPr>
              <a:t>... </a:t>
            </a:r>
            <a:r>
              <a:rPr lang="ru-RU" dirty="0" smtClean="0">
                <a:solidFill>
                  <a:srgbClr val="0070C0"/>
                </a:solidFill>
              </a:rPr>
              <a:t>                       (</a:t>
            </a:r>
            <a:r>
              <a:rPr lang="ru-RU" dirty="0" err="1">
                <a:solidFill>
                  <a:srgbClr val="0070C0"/>
                </a:solidFill>
              </a:rPr>
              <a:t>шул</a:t>
            </a:r>
            <a:r>
              <a:rPr lang="ru-RU" dirty="0">
                <a:solidFill>
                  <a:srgbClr val="0070C0"/>
                </a:solidFill>
              </a:rPr>
              <a:t> </a:t>
            </a:r>
            <a:r>
              <a:rPr lang="ru-RU" dirty="0" err="1" smtClean="0">
                <a:solidFill>
                  <a:srgbClr val="0070C0"/>
                </a:solidFill>
              </a:rPr>
              <a:t>ашамый</a:t>
            </a:r>
            <a:r>
              <a:rPr lang="ru-RU" dirty="0" smtClean="0">
                <a:solidFill>
                  <a:srgbClr val="0070C0"/>
                </a:solidFill>
              </a:rPr>
              <a:t>).</a:t>
            </a:r>
            <a:endParaRPr lang="ru-RU" dirty="0">
              <a:solidFill>
                <a:srgbClr val="0070C0"/>
              </a:solidFill>
            </a:endParaRPr>
          </a:p>
          <a:p>
            <a:pPr>
              <a:buFont typeface="Arial"/>
              <a:buChar char="•"/>
            </a:pPr>
            <a:r>
              <a:rPr lang="ru-RU" dirty="0" err="1">
                <a:solidFill>
                  <a:srgbClr val="0070C0"/>
                </a:solidFill>
              </a:rPr>
              <a:t>Ана</a:t>
            </a:r>
            <a:r>
              <a:rPr lang="ru-RU" dirty="0">
                <a:solidFill>
                  <a:srgbClr val="0070C0"/>
                </a:solidFill>
              </a:rPr>
              <a:t> </a:t>
            </a:r>
            <a:r>
              <a:rPr lang="ru-RU" dirty="0" err="1">
                <a:solidFill>
                  <a:srgbClr val="0070C0"/>
                </a:solidFill>
              </a:rPr>
              <a:t>күңеле</a:t>
            </a:r>
            <a:r>
              <a:rPr lang="ru-RU" dirty="0">
                <a:solidFill>
                  <a:srgbClr val="0070C0"/>
                </a:solidFill>
              </a:rPr>
              <a:t> </a:t>
            </a:r>
            <a:r>
              <a:rPr lang="ru-RU" dirty="0" err="1">
                <a:solidFill>
                  <a:srgbClr val="0070C0"/>
                </a:solidFill>
              </a:rPr>
              <a:t>балада</a:t>
            </a:r>
            <a:r>
              <a:rPr lang="ru-RU" dirty="0">
                <a:solidFill>
                  <a:srgbClr val="0070C0"/>
                </a:solidFill>
              </a:rPr>
              <a:t>- </a:t>
            </a:r>
            <a:r>
              <a:rPr lang="ru-RU" dirty="0" smtClean="0">
                <a:solidFill>
                  <a:srgbClr val="0070C0"/>
                </a:solidFill>
              </a:rPr>
              <a:t>...          (</a:t>
            </a:r>
            <a:r>
              <a:rPr lang="ru-RU" dirty="0" err="1">
                <a:solidFill>
                  <a:srgbClr val="0070C0"/>
                </a:solidFill>
              </a:rPr>
              <a:t>күп</a:t>
            </a:r>
            <a:r>
              <a:rPr lang="ru-RU" dirty="0">
                <a:solidFill>
                  <a:srgbClr val="0070C0"/>
                </a:solidFill>
              </a:rPr>
              <a:t> </a:t>
            </a:r>
            <a:r>
              <a:rPr lang="ru-RU" dirty="0" err="1">
                <a:solidFill>
                  <a:srgbClr val="0070C0"/>
                </a:solidFill>
              </a:rPr>
              <a:t>тыңла</a:t>
            </a:r>
            <a:r>
              <a:rPr lang="ru-RU" dirty="0" smtClean="0">
                <a:solidFill>
                  <a:srgbClr val="0070C0"/>
                </a:solidFill>
              </a:rPr>
              <a:t>).</a:t>
            </a:r>
            <a:endParaRPr lang="ru-RU" dirty="0">
              <a:solidFill>
                <a:srgbClr val="0070C0"/>
              </a:solidFill>
            </a:endParaRPr>
          </a:p>
          <a:p>
            <a:pPr>
              <a:buFont typeface="Arial"/>
              <a:buChar char="•"/>
            </a:pPr>
            <a:r>
              <a:rPr lang="ru-RU" dirty="0" err="1" smtClean="0">
                <a:solidFill>
                  <a:srgbClr val="0070C0"/>
                </a:solidFill>
              </a:rPr>
              <a:t>Бүгенге</a:t>
            </a:r>
            <a:r>
              <a:rPr lang="ru-RU" dirty="0" smtClean="0">
                <a:solidFill>
                  <a:srgbClr val="0070C0"/>
                </a:solidFill>
              </a:rPr>
              <a:t> </a:t>
            </a:r>
            <a:r>
              <a:rPr lang="ru-RU" dirty="0" err="1">
                <a:solidFill>
                  <a:srgbClr val="0070C0"/>
                </a:solidFill>
              </a:rPr>
              <a:t>әшне</a:t>
            </a:r>
            <a:r>
              <a:rPr lang="ru-RU" dirty="0">
                <a:solidFill>
                  <a:srgbClr val="0070C0"/>
                </a:solidFill>
              </a:rPr>
              <a:t> </a:t>
            </a:r>
            <a:r>
              <a:rPr lang="ru-RU" dirty="0" err="1">
                <a:solidFill>
                  <a:srgbClr val="0070C0"/>
                </a:solidFill>
              </a:rPr>
              <a:t>иртәгәгә</a:t>
            </a:r>
            <a:r>
              <a:rPr lang="ru-RU" dirty="0">
                <a:solidFill>
                  <a:srgbClr val="0070C0"/>
                </a:solidFill>
              </a:rPr>
              <a:t> </a:t>
            </a:r>
            <a:r>
              <a:rPr lang="ru-RU" dirty="0" smtClean="0">
                <a:solidFill>
                  <a:srgbClr val="0070C0"/>
                </a:solidFill>
              </a:rPr>
              <a:t>...     (</a:t>
            </a:r>
            <a:r>
              <a:rPr lang="ru-RU" dirty="0" err="1">
                <a:solidFill>
                  <a:srgbClr val="0070C0"/>
                </a:solidFill>
              </a:rPr>
              <a:t>белеме</a:t>
            </a:r>
            <a:r>
              <a:rPr lang="ru-RU" dirty="0">
                <a:solidFill>
                  <a:srgbClr val="0070C0"/>
                </a:solidFill>
              </a:rPr>
              <a:t> бар </a:t>
            </a:r>
            <a:r>
              <a:rPr lang="ru-RU" dirty="0" err="1">
                <a:solidFill>
                  <a:srgbClr val="0070C0"/>
                </a:solidFill>
              </a:rPr>
              <a:t>меңне</a:t>
            </a:r>
            <a:r>
              <a:rPr lang="ru-RU" dirty="0">
                <a:solidFill>
                  <a:srgbClr val="0070C0"/>
                </a:solidFill>
              </a:rPr>
              <a:t> </a:t>
            </a:r>
            <a:r>
              <a:rPr lang="ru-RU" dirty="0" err="1" smtClean="0">
                <a:solidFill>
                  <a:srgbClr val="0070C0"/>
                </a:solidFill>
              </a:rPr>
              <a:t>егар</a:t>
            </a:r>
            <a:r>
              <a:rPr lang="ru-RU" dirty="0" smtClean="0">
                <a:solidFill>
                  <a:srgbClr val="0070C0"/>
                </a:solidFill>
              </a:rPr>
              <a:t>) </a:t>
            </a:r>
            <a:r>
              <a:rPr lang="ru-RU" dirty="0">
                <a:solidFill>
                  <a:srgbClr val="0070C0"/>
                </a:solidFill>
              </a:rPr>
              <a:t>.</a:t>
            </a:r>
          </a:p>
          <a:p>
            <a:pPr>
              <a:buFont typeface="Arial"/>
              <a:buChar char="•"/>
            </a:pPr>
            <a:r>
              <a:rPr lang="ru-RU" dirty="0">
                <a:solidFill>
                  <a:srgbClr val="0070C0"/>
                </a:solidFill>
              </a:rPr>
              <a:t>Аз </a:t>
            </a:r>
            <a:r>
              <a:rPr lang="ru-RU" dirty="0" err="1">
                <a:solidFill>
                  <a:srgbClr val="0070C0"/>
                </a:solidFill>
              </a:rPr>
              <a:t>сөйлә</a:t>
            </a:r>
            <a:r>
              <a:rPr lang="ru-RU" dirty="0">
                <a:solidFill>
                  <a:srgbClr val="0070C0"/>
                </a:solidFill>
              </a:rPr>
              <a:t>... </a:t>
            </a:r>
            <a:r>
              <a:rPr lang="ru-RU" dirty="0" smtClean="0">
                <a:solidFill>
                  <a:srgbClr val="0070C0"/>
                </a:solidFill>
              </a:rPr>
              <a:t>                               (</a:t>
            </a:r>
            <a:r>
              <a:rPr lang="ru-RU" dirty="0">
                <a:solidFill>
                  <a:srgbClr val="0070C0"/>
                </a:solidFill>
              </a:rPr>
              <a:t>бала </a:t>
            </a:r>
            <a:r>
              <a:rPr lang="ru-RU" dirty="0" err="1" smtClean="0">
                <a:solidFill>
                  <a:srgbClr val="0070C0"/>
                </a:solidFill>
              </a:rPr>
              <a:t>күңеле</a:t>
            </a:r>
            <a:r>
              <a:rPr lang="ru-RU" dirty="0" smtClean="0">
                <a:solidFill>
                  <a:srgbClr val="0070C0"/>
                </a:solidFill>
              </a:rPr>
              <a:t> </a:t>
            </a:r>
            <a:r>
              <a:rPr lang="ru-RU" dirty="0" err="1" smtClean="0">
                <a:solidFill>
                  <a:srgbClr val="0070C0"/>
                </a:solidFill>
              </a:rPr>
              <a:t>далада</a:t>
            </a:r>
            <a:r>
              <a:rPr lang="ru-RU" dirty="0" smtClean="0">
                <a:solidFill>
                  <a:srgbClr val="0070C0"/>
                </a:solidFill>
              </a:rPr>
              <a:t>) </a:t>
            </a:r>
            <a:r>
              <a:rPr lang="ru-RU" dirty="0">
                <a:solidFill>
                  <a:srgbClr val="0070C0"/>
                </a:solidFill>
              </a:rPr>
              <a:t>.</a:t>
            </a:r>
          </a:p>
          <a:p>
            <a:pPr>
              <a:buFont typeface="Arial"/>
              <a:buChar char="•"/>
            </a:pPr>
            <a:r>
              <a:rPr lang="ru-RU" dirty="0" err="1" smtClean="0">
                <a:solidFill>
                  <a:srgbClr val="0070C0"/>
                </a:solidFill>
              </a:rPr>
              <a:t>Көче</a:t>
            </a:r>
            <a:r>
              <a:rPr lang="ru-RU" dirty="0" smtClean="0">
                <a:solidFill>
                  <a:srgbClr val="0070C0"/>
                </a:solidFill>
              </a:rPr>
              <a:t> </a:t>
            </a:r>
            <a:r>
              <a:rPr lang="ru-RU" dirty="0">
                <a:solidFill>
                  <a:srgbClr val="0070C0"/>
                </a:solidFill>
              </a:rPr>
              <a:t>бар </a:t>
            </a:r>
            <a:r>
              <a:rPr lang="ru-RU" dirty="0" err="1">
                <a:solidFill>
                  <a:srgbClr val="0070C0"/>
                </a:solidFill>
              </a:rPr>
              <a:t>берне</a:t>
            </a:r>
            <a:r>
              <a:rPr lang="ru-RU" dirty="0">
                <a:solidFill>
                  <a:srgbClr val="0070C0"/>
                </a:solidFill>
              </a:rPr>
              <a:t> </a:t>
            </a:r>
            <a:r>
              <a:rPr lang="ru-RU" dirty="0" err="1">
                <a:solidFill>
                  <a:srgbClr val="0070C0"/>
                </a:solidFill>
              </a:rPr>
              <a:t>егар</a:t>
            </a:r>
            <a:r>
              <a:rPr lang="ru-RU" dirty="0" smtClean="0">
                <a:solidFill>
                  <a:srgbClr val="0070C0"/>
                </a:solidFill>
              </a:rPr>
              <a:t>...           (</a:t>
            </a:r>
            <a:r>
              <a:rPr lang="ru-RU" dirty="0" err="1">
                <a:solidFill>
                  <a:srgbClr val="0070C0"/>
                </a:solidFill>
              </a:rPr>
              <a:t>калдырма</a:t>
            </a:r>
            <a:r>
              <a:rPr lang="ru-RU" dirty="0" smtClean="0">
                <a:solidFill>
                  <a:srgbClr val="0070C0"/>
                </a:solidFill>
              </a:rPr>
              <a:t>)</a:t>
            </a:r>
            <a:endParaRPr lang="ru-RU" dirty="0">
              <a:solidFill>
                <a:srgbClr val="0070C0"/>
              </a:solidFill>
            </a:endParaRPr>
          </a:p>
          <a:p>
            <a:endParaRPr lang="ru-RU" dirty="0"/>
          </a:p>
        </p:txBody>
      </p:sp>
    </p:spTree>
    <p:extLst>
      <p:ext uri="{BB962C8B-B14F-4D97-AF65-F5344CB8AC3E}">
        <p14:creationId xmlns:p14="http://schemas.microsoft.com/office/powerpoint/2010/main" val="1887816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6" y="11113"/>
            <a:ext cx="9179916"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404664"/>
            <a:ext cx="8229600" cy="432048"/>
          </a:xfrm>
        </p:spPr>
        <p:txBody>
          <a:bodyPr>
            <a:normAutofit fontScale="90000"/>
          </a:bodyPr>
          <a:lstStyle/>
          <a:p>
            <a:r>
              <a:rPr lang="tt-RU" sz="2800" dirty="0" smtClean="0">
                <a:solidFill>
                  <a:srgbClr val="C00000"/>
                </a:solidFill>
                <a:latin typeface="Times New Roman" panose="02020603050405020304" pitchFamily="18" charset="0"/>
                <a:cs typeface="Times New Roman" panose="02020603050405020304" pitchFamily="18" charset="0"/>
              </a:rPr>
              <a:t>Укучыларның уен алымнарына карата  мөнәсәбәте</a:t>
            </a:r>
            <a:endParaRPr lang="ru-RU" sz="28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836712"/>
            <a:ext cx="8229600" cy="5289451"/>
          </a:xfrm>
        </p:spPr>
        <p:txBody>
          <a:bodyPr>
            <a:normAutofit/>
          </a:bodyPr>
          <a:lstStyle/>
          <a:p>
            <a:pPr marL="0" indent="0" algn="ctr">
              <a:buNone/>
            </a:pPr>
            <a:r>
              <a:rPr lang="tt-RU" sz="2000" dirty="0">
                <a:latin typeface="Times New Roman" panose="02020603050405020304" pitchFamily="18" charset="0"/>
                <a:cs typeface="Times New Roman" panose="02020603050405020304" pitchFamily="18" charset="0"/>
              </a:rPr>
              <a:t>Дәрестә уенга синең карашың</a:t>
            </a:r>
            <a:r>
              <a:rPr lang="tt-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ea typeface="Calibri"/>
                <a:cs typeface="Times New Roman" panose="02020603050405020304" pitchFamily="18" charset="0"/>
              </a:rPr>
              <a:t>Д</a:t>
            </a:r>
            <a:r>
              <a:rPr lang="tt-RU" sz="2000" dirty="0">
                <a:latin typeface="Times New Roman" panose="02020603050405020304" pitchFamily="18" charset="0"/>
                <a:ea typeface="Calibri"/>
                <a:cs typeface="Times New Roman" panose="02020603050405020304" pitchFamily="18" charset="0"/>
              </a:rPr>
              <a:t>әрестә сиңа уйнарга </a:t>
            </a:r>
            <a:r>
              <a:rPr lang="tt-RU" sz="2000" dirty="0" smtClean="0">
                <a:latin typeface="Times New Roman" panose="02020603050405020304" pitchFamily="18" charset="0"/>
                <a:ea typeface="Calibri"/>
                <a:cs typeface="Times New Roman" panose="02020603050405020304" pitchFamily="18" charset="0"/>
              </a:rPr>
              <a:t>ошыймы?</a:t>
            </a:r>
            <a:endParaRPr lang="ru-RU"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860031" y="980728"/>
            <a:ext cx="3816425" cy="417871"/>
          </a:xfrm>
          <a:prstGeom prst="rect">
            <a:avLst/>
          </a:prstGeom>
        </p:spPr>
        <p:txBody>
          <a:bodyPr wrap="square">
            <a:spAutoFit/>
          </a:bodyPr>
          <a:lstStyle/>
          <a:p>
            <a:pPr>
              <a:lnSpc>
                <a:spcPct val="115000"/>
              </a:lnSpc>
              <a:spcAft>
                <a:spcPts val="1000"/>
              </a:spcAft>
            </a:pPr>
            <a:endParaRPr lang="ru-RU" sz="2000" dirty="0" smtClean="0">
              <a:latin typeface="Times New Roman" panose="02020603050405020304" pitchFamily="18" charset="0"/>
              <a:ea typeface="Calibri"/>
              <a:cs typeface="Times New Roman" panose="02020603050405020304" pitchFamily="18" charset="0"/>
            </a:endParaRPr>
          </a:p>
        </p:txBody>
      </p:sp>
      <p:sp>
        <p:nvSpPr>
          <p:cNvPr id="5" name="Прямоугольник 4"/>
          <p:cNvSpPr/>
          <p:nvPr/>
        </p:nvSpPr>
        <p:spPr>
          <a:xfrm>
            <a:off x="548766" y="3205869"/>
            <a:ext cx="8127690" cy="816121"/>
          </a:xfrm>
          <a:prstGeom prst="rect">
            <a:avLst/>
          </a:prstGeom>
        </p:spPr>
        <p:txBody>
          <a:bodyPr wrap="square">
            <a:spAutoFit/>
          </a:bodyPr>
          <a:lstStyle/>
          <a:p>
            <a:pPr algn="ctr">
              <a:lnSpc>
                <a:spcPct val="115000"/>
              </a:lnSpc>
              <a:spcAft>
                <a:spcPts val="1000"/>
              </a:spcAft>
            </a:pPr>
            <a:endParaRPr lang="tt-RU" dirty="0" smtClean="0">
              <a:latin typeface="Times New Roman"/>
              <a:ea typeface="Calibri"/>
              <a:cs typeface="Times New Roman"/>
            </a:endParaRPr>
          </a:p>
          <a:p>
            <a:pPr algn="ctr"/>
            <a:r>
              <a:rPr lang="tt-RU" b="1" dirty="0" smtClean="0">
                <a:latin typeface="Times New Roman"/>
                <a:ea typeface="Calibri"/>
                <a:cs typeface="Times New Roman"/>
              </a:rPr>
              <a:t>Сиңа нинди </a:t>
            </a:r>
            <a:r>
              <a:rPr lang="tt-RU" b="1" dirty="0">
                <a:latin typeface="Times New Roman"/>
                <a:ea typeface="Calibri"/>
                <a:cs typeface="Times New Roman"/>
              </a:rPr>
              <a:t>уеннар </a:t>
            </a:r>
            <a:r>
              <a:rPr lang="tt-RU" b="1" dirty="0" smtClean="0">
                <a:latin typeface="Times New Roman"/>
                <a:ea typeface="Calibri"/>
                <a:cs typeface="Times New Roman"/>
              </a:rPr>
              <a:t>ошый?              </a:t>
            </a: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66" y="1287299"/>
            <a:ext cx="3879219" cy="232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528" y="1345592"/>
            <a:ext cx="3929904" cy="232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014350"/>
            <a:ext cx="6192688" cy="249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6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arn(inVertical)">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arn(inVertical)">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barn(inVertical)">
                                      <p:cBhvr>
                                        <p:cTn id="1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763"/>
            <a:ext cx="91821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4082"/>
          </a:xfrm>
        </p:spPr>
        <p:txBody>
          <a:bodyPr>
            <a:normAutofit fontScale="90000"/>
          </a:bodyPr>
          <a:lstStyle/>
          <a:p>
            <a:pPr lvl="0">
              <a:spcBef>
                <a:spcPts val="0"/>
              </a:spcBef>
            </a:pPr>
            <a:r>
              <a:rPr lang="tt-RU" sz="1800" b="1" dirty="0" smtClean="0">
                <a:solidFill>
                  <a:srgbClr val="C00000"/>
                </a:solidFill>
                <a:latin typeface="Times New Roman" panose="02020603050405020304" pitchFamily="18" charset="0"/>
                <a:cs typeface="Times New Roman" panose="02020603050405020304" pitchFamily="18" charset="0"/>
              </a:rPr>
              <a:t/>
            </a:r>
            <a:br>
              <a:rPr lang="tt-RU" sz="1800" b="1" dirty="0" smtClean="0">
                <a:solidFill>
                  <a:srgbClr val="C00000"/>
                </a:solidFill>
                <a:latin typeface="Times New Roman" panose="02020603050405020304" pitchFamily="18" charset="0"/>
                <a:cs typeface="Times New Roman" panose="02020603050405020304" pitchFamily="18" charset="0"/>
              </a:rPr>
            </a:br>
            <a:r>
              <a:rPr lang="tt-RU" sz="1800" b="1" dirty="0">
                <a:solidFill>
                  <a:srgbClr val="C00000"/>
                </a:solidFill>
                <a:latin typeface="Times New Roman" panose="02020603050405020304" pitchFamily="18" charset="0"/>
                <a:cs typeface="Times New Roman" panose="02020603050405020304" pitchFamily="18" charset="0"/>
              </a:rPr>
              <a:t/>
            </a:r>
            <a:br>
              <a:rPr lang="tt-RU" sz="1800" b="1" dirty="0">
                <a:solidFill>
                  <a:srgbClr val="C00000"/>
                </a:solidFill>
                <a:latin typeface="Times New Roman" panose="02020603050405020304" pitchFamily="18" charset="0"/>
                <a:cs typeface="Times New Roman" panose="02020603050405020304" pitchFamily="18" charset="0"/>
              </a:rPr>
            </a:br>
            <a:r>
              <a:rPr lang="tt-RU" sz="1800" b="1" dirty="0" smtClean="0">
                <a:solidFill>
                  <a:srgbClr val="C00000"/>
                </a:solidFill>
                <a:latin typeface="Times New Roman" panose="02020603050405020304" pitchFamily="18" charset="0"/>
                <a:cs typeface="Times New Roman" panose="02020603050405020304" pitchFamily="18" charset="0"/>
              </a:rPr>
              <a:t/>
            </a:r>
            <a:br>
              <a:rPr lang="tt-RU" sz="1800" b="1" dirty="0" smtClean="0">
                <a:solidFill>
                  <a:srgbClr val="C00000"/>
                </a:solidFill>
                <a:latin typeface="Times New Roman" panose="02020603050405020304" pitchFamily="18" charset="0"/>
                <a:cs typeface="Times New Roman" panose="02020603050405020304" pitchFamily="18" charset="0"/>
              </a:rPr>
            </a:br>
            <a:r>
              <a:rPr lang="tt-RU" sz="1800" b="1" dirty="0">
                <a:solidFill>
                  <a:srgbClr val="C00000"/>
                </a:solidFill>
                <a:latin typeface="Times New Roman" panose="02020603050405020304" pitchFamily="18" charset="0"/>
                <a:cs typeface="Times New Roman" panose="02020603050405020304" pitchFamily="18" charset="0"/>
              </a:rPr>
              <a:t/>
            </a:r>
            <a:br>
              <a:rPr lang="tt-RU" sz="1800" b="1" dirty="0">
                <a:solidFill>
                  <a:srgbClr val="C00000"/>
                </a:solidFill>
                <a:latin typeface="Times New Roman" panose="02020603050405020304" pitchFamily="18" charset="0"/>
                <a:cs typeface="Times New Roman" panose="02020603050405020304" pitchFamily="18" charset="0"/>
              </a:rPr>
            </a:br>
            <a:r>
              <a:rPr lang="tt-RU" sz="3100" b="1" dirty="0" smtClean="0">
                <a:solidFill>
                  <a:srgbClr val="C00000"/>
                </a:solidFill>
                <a:latin typeface="Times New Roman" panose="02020603050405020304" pitchFamily="18" charset="0"/>
                <a:cs typeface="Times New Roman" panose="02020603050405020304" pitchFamily="18" charset="0"/>
              </a:rPr>
              <a:t>Предмет </a:t>
            </a:r>
            <a:r>
              <a:rPr lang="tt-RU" sz="3100" b="1" dirty="0">
                <a:solidFill>
                  <a:srgbClr val="C00000"/>
                </a:solidFill>
                <a:latin typeface="Times New Roman" panose="02020603050405020304" pitchFamily="18" charset="0"/>
                <a:cs typeface="Times New Roman" panose="02020603050405020304" pitchFamily="18" charset="0"/>
              </a:rPr>
              <a:t>буенча </a:t>
            </a:r>
            <a:r>
              <a:rPr lang="tt-RU" sz="3100" b="1" dirty="0" smtClean="0">
                <a:solidFill>
                  <a:srgbClr val="C00000"/>
                </a:solidFill>
                <a:latin typeface="Times New Roman" panose="02020603050405020304" pitchFamily="18" charset="0"/>
                <a:cs typeface="Times New Roman" panose="02020603050405020304" pitchFamily="18" charset="0"/>
              </a:rPr>
              <a:t>өлгереш һәм белем сыйфаты</a:t>
            </a:r>
            <a:r>
              <a:rPr lang="ru-RU" sz="1800" b="1" dirty="0">
                <a:solidFill>
                  <a:srgbClr val="C00000"/>
                </a:solidFill>
                <a:latin typeface="Times New Roman" panose="02020603050405020304" pitchFamily="18" charset="0"/>
                <a:cs typeface="Times New Roman" panose="02020603050405020304" pitchFamily="18" charset="0"/>
              </a:rPr>
              <a:t/>
            </a:r>
            <a:br>
              <a:rPr lang="ru-RU" sz="1800" b="1" dirty="0">
                <a:solidFill>
                  <a:srgbClr val="C00000"/>
                </a:solidFill>
                <a:latin typeface="Times New Roman" panose="02020603050405020304" pitchFamily="18" charset="0"/>
                <a:cs typeface="Times New Roman" panose="02020603050405020304" pitchFamily="18" charset="0"/>
              </a:rPr>
            </a:br>
            <a:r>
              <a:rPr lang="tt-RU" sz="1800" b="1" dirty="0">
                <a:solidFill>
                  <a:prstClr val="black"/>
                </a:solidFill>
                <a:latin typeface="Times New Roman" panose="02020603050405020304" pitchFamily="18" charset="0"/>
                <a:cs typeface="Times New Roman" panose="02020603050405020304" pitchFamily="18" charset="0"/>
              </a:rPr>
              <a:t> </a:t>
            </a:r>
            <a:r>
              <a:rPr lang="ru-RU" sz="1800" b="1" dirty="0">
                <a:solidFill>
                  <a:prstClr val="black"/>
                </a:solidFill>
                <a:latin typeface="Times New Roman" panose="02020603050405020304" pitchFamily="18" charset="0"/>
                <a:cs typeface="Times New Roman" panose="02020603050405020304" pitchFamily="18" charset="0"/>
              </a:rPr>
              <a:t/>
            </a:r>
            <a:br>
              <a:rPr lang="ru-RU" sz="1800" b="1" dirty="0">
                <a:solidFill>
                  <a:prstClr val="black"/>
                </a:solidFill>
                <a:latin typeface="Times New Roman" panose="02020603050405020304" pitchFamily="18" charset="0"/>
                <a:cs typeface="Times New Roman" panose="02020603050405020304" pitchFamily="18" charset="0"/>
              </a:rPr>
            </a:br>
            <a:endParaRPr lang="ru-RU"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312114"/>
            <a:ext cx="7279357" cy="423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52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5327341"/>
            <a:ext cx="1440160" cy="120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404664"/>
            <a:ext cx="8229600" cy="6120680"/>
          </a:xfrm>
        </p:spPr>
        <p:txBody>
          <a:bodyPr>
            <a:normAutofit/>
          </a:bodyPr>
          <a:lstStyle/>
          <a:p>
            <a:pPr marL="0" lvl="0" indent="0" algn="just">
              <a:spcBef>
                <a:spcPts val="0"/>
              </a:spcBef>
              <a:buNone/>
            </a:pPr>
            <a:r>
              <a:rPr lang="tt-RU" sz="3500" b="1" dirty="0" smtClean="0">
                <a:solidFill>
                  <a:srgbClr val="0070C0"/>
                </a:solidFill>
                <a:latin typeface="Times New Roman" panose="02020603050405020304" pitchFamily="18" charset="0"/>
                <a:cs typeface="Times New Roman" panose="02020603050405020304" pitchFamily="18" charset="0"/>
              </a:rPr>
              <a:t>Уеннар</a:t>
            </a:r>
            <a:r>
              <a:rPr lang="tt-RU" sz="3500" dirty="0" smtClean="0">
                <a:solidFill>
                  <a:srgbClr val="0070C0"/>
                </a:solidFill>
                <a:latin typeface="Times New Roman" panose="02020603050405020304" pitchFamily="18" charset="0"/>
                <a:cs typeface="Times New Roman" panose="02020603050405020304" pitchFamily="18" charset="0"/>
              </a:rPr>
              <a:t> </a:t>
            </a:r>
            <a:r>
              <a:rPr lang="tt-RU" sz="3500" dirty="0">
                <a:solidFill>
                  <a:srgbClr val="0070C0"/>
                </a:solidFill>
                <a:latin typeface="Times New Roman" panose="02020603050405020304" pitchFamily="18" charset="0"/>
                <a:cs typeface="Times New Roman" panose="02020603050405020304" pitchFamily="18" charset="0"/>
              </a:rPr>
              <a:t>уку-укыту процессының перспективалы </a:t>
            </a:r>
            <a:r>
              <a:rPr lang="tt-RU" sz="3500" dirty="0" smtClean="0">
                <a:solidFill>
                  <a:srgbClr val="0070C0"/>
                </a:solidFill>
                <a:latin typeface="Times New Roman" panose="02020603050405020304" pitchFamily="18" charset="0"/>
                <a:cs typeface="Times New Roman" panose="02020603050405020304" pitchFamily="18" charset="0"/>
              </a:rPr>
              <a:t>формасы:</a:t>
            </a:r>
          </a:p>
          <a:p>
            <a:pPr lvl="0" algn="just">
              <a:spcBef>
                <a:spcPts val="0"/>
              </a:spcBef>
              <a:buFontTx/>
              <a:buChar char="-"/>
            </a:pPr>
            <a:r>
              <a:rPr lang="tt-RU" sz="3500" kern="50" dirty="0" smtClean="0">
                <a:solidFill>
                  <a:srgbClr val="0070C0"/>
                </a:solidFill>
                <a:latin typeface="Times New Roman" panose="02020603050405020304" pitchFamily="18" charset="0"/>
                <a:ea typeface="SimSun"/>
                <a:cs typeface="Times New Roman" panose="02020603050405020304" pitchFamily="18" charset="0"/>
              </a:rPr>
              <a:t>дәрестә </a:t>
            </a:r>
            <a:r>
              <a:rPr lang="tt-RU" sz="3500" kern="50" dirty="0">
                <a:solidFill>
                  <a:srgbClr val="0070C0"/>
                </a:solidFill>
                <a:latin typeface="Times New Roman" panose="02020603050405020304" pitchFamily="18" charset="0"/>
                <a:ea typeface="SimSun"/>
                <a:cs typeface="Times New Roman" panose="02020603050405020304" pitchFamily="18" charset="0"/>
              </a:rPr>
              <a:t>уңай психологик мөхит тудырырга ярдәм </a:t>
            </a:r>
            <a:r>
              <a:rPr lang="tt-RU" sz="3500" kern="50" dirty="0" smtClean="0">
                <a:solidFill>
                  <a:srgbClr val="0070C0"/>
                </a:solidFill>
                <a:latin typeface="Times New Roman" panose="02020603050405020304" pitchFamily="18" charset="0"/>
                <a:ea typeface="SimSun"/>
                <a:cs typeface="Times New Roman" panose="02020603050405020304" pitchFamily="18" charset="0"/>
              </a:rPr>
              <a:t>итәләр;</a:t>
            </a:r>
            <a:endParaRPr lang="ru-RU" sz="3500" kern="50" dirty="0" smtClean="0">
              <a:solidFill>
                <a:srgbClr val="0070C0"/>
              </a:solidFill>
              <a:latin typeface="Times New Roman" panose="02020603050405020304" pitchFamily="18" charset="0"/>
              <a:ea typeface="SimSun"/>
              <a:cs typeface="Times New Roman" panose="02020603050405020304" pitchFamily="18" charset="0"/>
            </a:endParaRPr>
          </a:p>
          <a:p>
            <a:pPr lvl="0" algn="just">
              <a:spcBef>
                <a:spcPts val="0"/>
              </a:spcBef>
              <a:buFontTx/>
              <a:buChar char="-"/>
            </a:pPr>
            <a:r>
              <a:rPr lang="tt-RU" sz="3500" kern="50" dirty="0" smtClean="0">
                <a:solidFill>
                  <a:srgbClr val="0070C0"/>
                </a:solidFill>
                <a:latin typeface="Times New Roman" panose="02020603050405020304" pitchFamily="18" charset="0"/>
                <a:ea typeface="SimSun"/>
                <a:cs typeface="Times New Roman" panose="02020603050405020304" pitchFamily="18" charset="0"/>
              </a:rPr>
              <a:t>мотивацияне </a:t>
            </a:r>
            <a:r>
              <a:rPr lang="tt-RU" sz="3500" kern="50" dirty="0">
                <a:solidFill>
                  <a:srgbClr val="0070C0"/>
                </a:solidFill>
                <a:latin typeface="Times New Roman" panose="02020603050405020304" pitchFamily="18" charset="0"/>
                <a:ea typeface="SimSun"/>
                <a:cs typeface="Times New Roman" panose="02020603050405020304" pitchFamily="18" charset="0"/>
              </a:rPr>
              <a:t>көчәйтәләр һәм укучыларның эшчәнлеген </a:t>
            </a:r>
            <a:r>
              <a:rPr lang="tt-RU" sz="3500" kern="50" dirty="0" smtClean="0">
                <a:solidFill>
                  <a:srgbClr val="0070C0"/>
                </a:solidFill>
                <a:latin typeface="Times New Roman" panose="02020603050405020304" pitchFamily="18" charset="0"/>
                <a:ea typeface="SimSun"/>
                <a:cs typeface="Times New Roman" panose="02020603050405020304" pitchFamily="18" charset="0"/>
              </a:rPr>
              <a:t>арттыралар;</a:t>
            </a:r>
            <a:endParaRPr lang="ru-RU" sz="3500" kern="50" dirty="0" smtClean="0">
              <a:solidFill>
                <a:srgbClr val="0070C0"/>
              </a:solidFill>
              <a:latin typeface="Times New Roman" panose="02020603050405020304" pitchFamily="18" charset="0"/>
              <a:ea typeface="SimSun"/>
              <a:cs typeface="Times New Roman" panose="02020603050405020304" pitchFamily="18" charset="0"/>
            </a:endParaRPr>
          </a:p>
          <a:p>
            <a:pPr lvl="0" algn="just">
              <a:spcBef>
                <a:spcPts val="0"/>
              </a:spcBef>
              <a:buFontTx/>
              <a:buChar char="-"/>
            </a:pPr>
            <a:r>
              <a:rPr lang="tt-RU" sz="3500" kern="50" dirty="0" smtClean="0">
                <a:solidFill>
                  <a:srgbClr val="0070C0"/>
                </a:solidFill>
                <a:latin typeface="Times New Roman" panose="02020603050405020304" pitchFamily="18" charset="0"/>
                <a:ea typeface="SimSun"/>
                <a:cs typeface="Times New Roman" panose="02020603050405020304" pitchFamily="18" charset="0"/>
              </a:rPr>
              <a:t>төрле </a:t>
            </a:r>
            <a:r>
              <a:rPr lang="tt-RU" sz="3500" kern="50" dirty="0">
                <a:solidFill>
                  <a:srgbClr val="0070C0"/>
                </a:solidFill>
                <a:latin typeface="Times New Roman" panose="02020603050405020304" pitchFamily="18" charset="0"/>
                <a:ea typeface="SimSun"/>
                <a:cs typeface="Times New Roman" panose="02020603050405020304" pitchFamily="18" charset="0"/>
              </a:rPr>
              <a:t>ситуацияләрдә балаларга үзләренең булган белемнәрен һәм тәҗрибәләрен кулланырга ярдәм итәләр</a:t>
            </a:r>
            <a:r>
              <a:rPr lang="tt-RU" sz="3500" kern="50" dirty="0">
                <a:solidFill>
                  <a:srgbClr val="000000"/>
                </a:solidFill>
                <a:latin typeface="Times New Roman" panose="02020603050405020304" pitchFamily="18" charset="0"/>
                <a:ea typeface="SimSun"/>
                <a:cs typeface="Times New Roman" panose="02020603050405020304" pitchFamily="18" charset="0"/>
              </a:rPr>
              <a:t>.</a:t>
            </a:r>
            <a:endParaRPr lang="ru-RU" sz="3500" kern="50" dirty="0">
              <a:latin typeface="Times New Roman" panose="02020603050405020304" pitchFamily="18" charset="0"/>
              <a:ea typeface="SimSun"/>
              <a:cs typeface="Times New Roman" panose="02020603050405020304" pitchFamily="18" charset="0"/>
            </a:endParaRPr>
          </a:p>
          <a:p>
            <a:endParaRPr lang="ru-RU" dirty="0"/>
          </a:p>
        </p:txBody>
      </p:sp>
    </p:spTree>
    <p:extLst>
      <p:ext uri="{BB962C8B-B14F-4D97-AF65-F5344CB8AC3E}">
        <p14:creationId xmlns:p14="http://schemas.microsoft.com/office/powerpoint/2010/main" val="1443517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76" y="9484"/>
            <a:ext cx="9130324" cy="684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97152"/>
            <a:ext cx="2157413"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097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476672"/>
            <a:ext cx="7992888" cy="1754326"/>
          </a:xfrm>
          <a:prstGeom prst="rect">
            <a:avLst/>
          </a:prstGeom>
        </p:spPr>
        <p:txBody>
          <a:bodyPr wrap="square">
            <a:spAutoFit/>
          </a:bodyPr>
          <a:lstStyle/>
          <a:p>
            <a:pPr algn="just"/>
            <a:r>
              <a:rPr lang="tt-RU" sz="3600" dirty="0" smtClean="0">
                <a:solidFill>
                  <a:schemeClr val="accent1">
                    <a:lumMod val="75000"/>
                  </a:schemeClr>
                </a:solidFill>
                <a:latin typeface="Times New Roman" panose="02020603050405020304" pitchFamily="18" charset="0"/>
                <a:cs typeface="Times New Roman" panose="02020603050405020304" pitchFamily="18" charset="0"/>
              </a:rPr>
              <a:t>      Җир </a:t>
            </a:r>
            <a:r>
              <a:rPr lang="tt-RU" sz="3600" dirty="0">
                <a:solidFill>
                  <a:schemeClr val="accent1">
                    <a:lumMod val="75000"/>
                  </a:schemeClr>
                </a:solidFill>
                <a:latin typeface="Times New Roman" panose="02020603050405020304" pitchFamily="18" charset="0"/>
                <a:cs typeface="Times New Roman" panose="02020603050405020304" pitchFamily="18" charset="0"/>
              </a:rPr>
              <a:t>йөзендә иң зур </a:t>
            </a:r>
            <a:r>
              <a:rPr lang="tt-RU" sz="3600" dirty="0" smtClean="0">
                <a:solidFill>
                  <a:schemeClr val="accent1">
                    <a:lumMod val="75000"/>
                  </a:schemeClr>
                </a:solidFill>
                <a:latin typeface="Times New Roman" panose="02020603050405020304" pitchFamily="18" charset="0"/>
                <a:cs typeface="Times New Roman" panose="02020603050405020304" pitchFamily="18" charset="0"/>
              </a:rPr>
              <a:t>байлык - </a:t>
            </a:r>
            <a:r>
              <a:rPr lang="tt-RU" sz="3600" dirty="0">
                <a:solidFill>
                  <a:schemeClr val="accent1">
                    <a:lumMod val="75000"/>
                  </a:schemeClr>
                </a:solidFill>
                <a:latin typeface="Times New Roman" panose="02020603050405020304" pitchFamily="18" charset="0"/>
                <a:cs typeface="Times New Roman" panose="02020603050405020304" pitchFamily="18" charset="0"/>
              </a:rPr>
              <a:t>кеше белән аралашу байлыгы.</a:t>
            </a:r>
            <a:endParaRPr lang="ru-RU" sz="3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tt-RU"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tt-RU" sz="2800" dirty="0" smtClean="0">
                <a:solidFill>
                  <a:schemeClr val="accent1">
                    <a:lumMod val="75000"/>
                  </a:schemeClr>
                </a:solidFill>
                <a:latin typeface="Times New Roman" panose="02020603050405020304" pitchFamily="18" charset="0"/>
                <a:cs typeface="Times New Roman" panose="02020603050405020304" pitchFamily="18" charset="0"/>
              </a:rPr>
              <a:t>А.Сент-Экзюпери</a:t>
            </a:r>
            <a:r>
              <a:rPr lang="tt-RU" sz="2800" dirty="0">
                <a:solidFill>
                  <a:schemeClr val="accent1">
                    <a:lumMod val="75000"/>
                  </a:schemeClr>
                </a:solidFill>
                <a:latin typeface="Times New Roman" panose="02020603050405020304" pitchFamily="18" charset="0"/>
                <a:cs typeface="Times New Roman" panose="02020603050405020304" pitchFamily="18" charset="0"/>
              </a:rPr>
              <a:t>.</a:t>
            </a:r>
            <a:endParaRPr lang="ru-RU" sz="28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149590"/>
            <a:ext cx="1728191" cy="144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83568" y="2852936"/>
            <a:ext cx="7992888" cy="2272417"/>
          </a:xfrm>
          <a:prstGeom prst="rect">
            <a:avLst/>
          </a:prstGeom>
        </p:spPr>
        <p:txBody>
          <a:bodyPr wrap="square">
            <a:spAutoFit/>
          </a:bodyPr>
          <a:lstStyle/>
          <a:p>
            <a:pPr lvl="0" algn="just">
              <a:lnSpc>
                <a:spcPts val="3360"/>
              </a:lnSpc>
            </a:pPr>
            <a:r>
              <a:rPr lang="tt-RU" sz="3200" dirty="0" smtClean="0">
                <a:solidFill>
                  <a:srgbClr val="0070C0"/>
                </a:solidFill>
                <a:latin typeface="Times New Roman"/>
                <a:ea typeface="Times New Roman"/>
              </a:rPr>
              <a:t>      </a:t>
            </a:r>
            <a:r>
              <a:rPr lang="tt-RU" sz="3200" dirty="0" smtClean="0">
                <a:solidFill>
                  <a:schemeClr val="accent1">
                    <a:lumMod val="75000"/>
                  </a:schemeClr>
                </a:solidFill>
                <a:latin typeface="Times New Roman"/>
                <a:ea typeface="Times New Roman"/>
              </a:rPr>
              <a:t>“</a:t>
            </a:r>
            <a:r>
              <a:rPr lang="tt-RU" sz="3200" dirty="0">
                <a:solidFill>
                  <a:schemeClr val="accent1">
                    <a:lumMod val="75000"/>
                  </a:schemeClr>
                </a:solidFill>
                <a:latin typeface="Times New Roman"/>
                <a:ea typeface="Times New Roman"/>
              </a:rPr>
              <a:t>Яхшы оештырылган уен әйбәт эшкә охшый... Һәрбер уенның нигезендә барыннан да элек, хезмәт тырышлыгы, фикер тырышлыгы бар,”- дигән  бөек   педагог А.С.Макаренко. </a:t>
            </a:r>
            <a:endParaRPr lang="ru-RU" sz="3200" dirty="0">
              <a:solidFill>
                <a:schemeClr val="accent1">
                  <a:lumMod val="75000"/>
                </a:schemeClr>
              </a:solidFill>
            </a:endParaRPr>
          </a:p>
        </p:txBody>
      </p:sp>
    </p:spTree>
    <p:extLst>
      <p:ext uri="{BB962C8B-B14F-4D97-AF65-F5344CB8AC3E}">
        <p14:creationId xmlns:p14="http://schemas.microsoft.com/office/powerpoint/2010/main" val="409282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778098"/>
          </a:xfrm>
        </p:spPr>
        <p:txBody>
          <a:bodyPr>
            <a:normAutofit/>
          </a:bodyPr>
          <a:lstStyle/>
          <a:p>
            <a:r>
              <a:rPr lang="tt-RU" sz="2400" b="1" dirty="0">
                <a:solidFill>
                  <a:schemeClr val="accent1">
                    <a:lumMod val="75000"/>
                  </a:schemeClr>
                </a:solidFill>
                <a:latin typeface="Times New Roman"/>
                <a:ea typeface="Times New Roman"/>
              </a:rPr>
              <a:t>Теманың өйрәнелү </a:t>
            </a:r>
            <a:r>
              <a:rPr lang="tt-RU" sz="2400" b="1" dirty="0" smtClean="0">
                <a:solidFill>
                  <a:schemeClr val="accent1">
                    <a:lumMod val="75000"/>
                  </a:schemeClr>
                </a:solidFill>
                <a:latin typeface="Times New Roman"/>
                <a:ea typeface="Times New Roman"/>
              </a:rPr>
              <a:t>дәрәҗәсе</a:t>
            </a:r>
            <a:endParaRPr lang="ru-RU" sz="2400" b="1" dirty="0">
              <a:solidFill>
                <a:schemeClr val="accent1">
                  <a:lumMod val="75000"/>
                </a:schemeClr>
              </a:solidFill>
            </a:endParaRPr>
          </a:p>
        </p:txBody>
      </p:sp>
      <p:sp>
        <p:nvSpPr>
          <p:cNvPr id="3" name="Объект 2"/>
          <p:cNvSpPr>
            <a:spLocks noGrp="1"/>
          </p:cNvSpPr>
          <p:nvPr>
            <p:ph idx="1"/>
          </p:nvPr>
        </p:nvSpPr>
        <p:spPr>
          <a:xfrm>
            <a:off x="323528" y="1052736"/>
            <a:ext cx="8363272" cy="5472608"/>
          </a:xfrm>
        </p:spPr>
        <p:txBody>
          <a:bodyPr>
            <a:noAutofit/>
          </a:bodyPr>
          <a:lstStyle/>
          <a:p>
            <a:pPr lvl="0" algn="just">
              <a:lnSpc>
                <a:spcPct val="120000"/>
              </a:lnSpc>
              <a:spcBef>
                <a:spcPts val="0"/>
              </a:spcBef>
              <a:buFont typeface="Times New Roman"/>
              <a:buChar char="-"/>
            </a:pPr>
            <a:r>
              <a:rPr lang="tt-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Ф.Ф.Харисов «Татар телен чит тел буларак өйрәтүнең фәнни-методик нигезләре» (2002), </a:t>
            </a:r>
            <a:endPar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pPr lvl="0" algn="just">
              <a:lnSpc>
                <a:spcPct val="120000"/>
              </a:lnSpc>
              <a:spcBef>
                <a:spcPts val="0"/>
              </a:spcBef>
              <a:buFont typeface="Times New Roman"/>
              <a:buChar char="-"/>
            </a:pPr>
            <a:r>
              <a:rPr lang="tt-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А.Ш.Әсәдуллин, Р.А.Юсупов «Рус телендә сөйләшүче балаларга татар теле укыту методикасы нигезләре» (1998), </a:t>
            </a:r>
            <a:endPar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pPr lvl="0" algn="just">
              <a:lnSpc>
                <a:spcPct val="120000"/>
              </a:lnSpc>
              <a:spcBef>
                <a:spcPts val="0"/>
              </a:spcBef>
              <a:buFont typeface="Times New Roman"/>
              <a:buChar char="-"/>
            </a:pPr>
            <a:r>
              <a:rPr lang="tt-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И.Л.Литвинов «Татарский язык в русской </a:t>
            </a:r>
            <a:r>
              <a:rPr lang="tt-RU" sz="2000"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школе»(1994</a:t>
            </a:r>
            <a:r>
              <a:rPr lang="tt-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 </a:t>
            </a:r>
            <a:endPar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pPr lvl="0" algn="just">
              <a:lnSpc>
                <a:spcPct val="120000"/>
              </a:lnSpc>
              <a:spcBef>
                <a:spcPts val="0"/>
              </a:spcBef>
              <a:buFont typeface="Times New Roman"/>
              <a:buChar char="-"/>
            </a:pPr>
            <a:r>
              <a:rPr lang="tt-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Ч.М.Харисова «Обучение татарскому произношению в русской школе» (2001), </a:t>
            </a:r>
            <a:endPar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pPr lvl="0" algn="just">
              <a:lnSpc>
                <a:spcPct val="120000"/>
              </a:lnSpc>
              <a:spcBef>
                <a:spcPts val="0"/>
              </a:spcBef>
              <a:buFont typeface="Times New Roman"/>
              <a:buChar char="-"/>
            </a:pPr>
            <a:r>
              <a:rPr lang="tt-RU" sz="2000"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С.Х.Айдарова </a:t>
            </a:r>
            <a:r>
              <a:rPr lang="tt-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«К знаниям через игру» (1998), «Дидактические условия дифференциации упражнений в процессе обучения русскоязычных учащихся татарскому языку» (2001) диссертациясе, «Игры на уроках татарского языка» (2004).</a:t>
            </a:r>
            <a:endPar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pPr lvl="0" algn="just">
              <a:lnSpc>
                <a:spcPct val="120000"/>
              </a:lnSpc>
              <a:spcBef>
                <a:spcPts val="0"/>
              </a:spcBef>
              <a:buFont typeface="Times New Roman"/>
              <a:buChar char="-"/>
            </a:pPr>
            <a:r>
              <a:rPr lang="ru-RU" sz="2000" dirty="0" err="1" smtClean="0">
                <a:solidFill>
                  <a:schemeClr val="accent1">
                    <a:lumMod val="75000"/>
                  </a:schemeClr>
                </a:solidFill>
                <a:latin typeface="Times New Roman" panose="02020603050405020304" pitchFamily="18" charset="0"/>
                <a:ea typeface="Times New Roman"/>
                <a:cs typeface="Times New Roman" panose="02020603050405020304" pitchFamily="18" charset="0"/>
              </a:rPr>
              <a:t>Пидкасистый</a:t>
            </a:r>
            <a:r>
              <a:rPr lang="ru-RU" sz="2000"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 </a:t>
            </a:r>
            <a:r>
              <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П.И., </a:t>
            </a:r>
            <a:r>
              <a:rPr lang="ru-RU" sz="2000" dirty="0" err="1">
                <a:solidFill>
                  <a:schemeClr val="accent1">
                    <a:lumMod val="75000"/>
                  </a:schemeClr>
                </a:solidFill>
                <a:latin typeface="Times New Roman" panose="02020603050405020304" pitchFamily="18" charset="0"/>
                <a:ea typeface="Times New Roman"/>
                <a:cs typeface="Times New Roman" panose="02020603050405020304" pitchFamily="18" charset="0"/>
              </a:rPr>
              <a:t>Хайдаров</a:t>
            </a:r>
            <a:r>
              <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 Ж.С. Технология игры в обучении и развитии. - М.: РПА, 1996.</a:t>
            </a:r>
          </a:p>
          <a:p>
            <a:pPr lvl="0" algn="just">
              <a:lnSpc>
                <a:spcPct val="120000"/>
              </a:lnSpc>
              <a:spcBef>
                <a:spcPts val="0"/>
              </a:spcBef>
              <a:buFont typeface="Times New Roman"/>
              <a:buChar char="-"/>
            </a:pPr>
            <a:r>
              <a:rPr lang="ru-RU" sz="2000" dirty="0" err="1" smtClean="0">
                <a:solidFill>
                  <a:schemeClr val="accent1">
                    <a:lumMod val="75000"/>
                  </a:schemeClr>
                </a:solidFill>
                <a:latin typeface="Times New Roman" panose="02020603050405020304" pitchFamily="18" charset="0"/>
                <a:ea typeface="Times New Roman"/>
                <a:cs typeface="Times New Roman" panose="02020603050405020304" pitchFamily="18" charset="0"/>
              </a:rPr>
              <a:t>Элъконин</a:t>
            </a:r>
            <a:r>
              <a:rPr lang="ru-RU" sz="2000"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 </a:t>
            </a:r>
            <a:r>
              <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Д.Б. Психология игры. - М., 1979.</a:t>
            </a:r>
          </a:p>
          <a:p>
            <a:pPr lvl="0" algn="just">
              <a:lnSpc>
                <a:spcPct val="120000"/>
              </a:lnSpc>
              <a:spcBef>
                <a:spcPts val="0"/>
              </a:spcBef>
              <a:buFont typeface="Times New Roman"/>
              <a:buChar char="-"/>
            </a:pPr>
            <a:r>
              <a:rPr lang="ru-RU" sz="2000" dirty="0" err="1">
                <a:solidFill>
                  <a:schemeClr val="accent1">
                    <a:lumMod val="75000"/>
                  </a:schemeClr>
                </a:solidFill>
                <a:latin typeface="Times New Roman" panose="02020603050405020304" pitchFamily="18" charset="0"/>
                <a:ea typeface="Times New Roman"/>
                <a:cs typeface="Times New Roman" panose="02020603050405020304" pitchFamily="18" charset="0"/>
              </a:rPr>
              <a:t>Селевко</a:t>
            </a:r>
            <a:r>
              <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rPr>
              <a:t> Г.К. Современные образовательные технологии</a:t>
            </a:r>
            <a:r>
              <a:rPr lang="tt-RU" sz="2000"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a:t>
            </a:r>
            <a:r>
              <a:rPr lang="ru-RU" sz="2000" dirty="0">
                <a:solidFill>
                  <a:schemeClr val="accent1">
                    <a:lumMod val="75000"/>
                  </a:schemeClr>
                </a:solidFill>
                <a:latin typeface="Times New Roman" panose="02020603050405020304" pitchFamily="18" charset="0"/>
                <a:cs typeface="Times New Roman" panose="02020603050405020304" pitchFamily="18" charset="0"/>
              </a:rPr>
              <a:t>1998.</a:t>
            </a:r>
            <a:r>
              <a:rPr lang="tt-RU" sz="2000"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 һ.б.</a:t>
            </a:r>
            <a:endParaRPr lang="ru-RU" sz="2000"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endParaRPr lang="ru-RU" sz="800" dirty="0"/>
          </a:p>
        </p:txBody>
      </p:sp>
    </p:spTree>
    <p:extLst>
      <p:ext uri="{BB962C8B-B14F-4D97-AF65-F5344CB8AC3E}">
        <p14:creationId xmlns:p14="http://schemas.microsoft.com/office/powerpoint/2010/main" val="828196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620688"/>
            <a:ext cx="8229600" cy="5505475"/>
          </a:xfrm>
        </p:spPr>
        <p:txBody>
          <a:bodyPr>
            <a:normAutofit/>
          </a:bodyPr>
          <a:lstStyle/>
          <a:p>
            <a:pPr marL="0" indent="0" algn="ctr">
              <a:lnSpc>
                <a:spcPct val="150000"/>
              </a:lnSpc>
              <a:spcBef>
                <a:spcPts val="0"/>
              </a:spcBef>
              <a:buNone/>
            </a:pPr>
            <a:r>
              <a:rPr lang="tt-RU" sz="3600" b="1" dirty="0">
                <a:solidFill>
                  <a:srgbClr val="002060"/>
                </a:solidFill>
                <a:latin typeface="Times New Roman" panose="02020603050405020304" pitchFamily="18" charset="0"/>
                <a:cs typeface="Times New Roman" panose="02020603050405020304" pitchFamily="18" charset="0"/>
              </a:rPr>
              <a:t>Эшемнең максаты:</a:t>
            </a:r>
          </a:p>
          <a:p>
            <a:pPr marL="0" indent="0" algn="ctr">
              <a:lnSpc>
                <a:spcPct val="150000"/>
              </a:lnSpc>
              <a:spcBef>
                <a:spcPts val="0"/>
              </a:spcBef>
              <a:buNone/>
            </a:pPr>
            <a:r>
              <a:rPr lang="tt-RU" sz="3600" dirty="0" smtClean="0">
                <a:solidFill>
                  <a:srgbClr val="002060"/>
                </a:solidFill>
                <a:latin typeface="Times New Roman"/>
                <a:ea typeface="Times New Roman"/>
              </a:rPr>
              <a:t>татар </a:t>
            </a:r>
            <a:r>
              <a:rPr lang="tt-RU" sz="3600" dirty="0">
                <a:solidFill>
                  <a:srgbClr val="002060"/>
                </a:solidFill>
                <a:latin typeface="Times New Roman"/>
                <a:ea typeface="Times New Roman"/>
              </a:rPr>
              <a:t>теле һәм әдәбияты дәресләрендә </a:t>
            </a:r>
            <a:r>
              <a:rPr lang="tt-RU" sz="3600" dirty="0" smtClean="0">
                <a:solidFill>
                  <a:srgbClr val="002060"/>
                </a:solidFill>
                <a:latin typeface="Times New Roman"/>
                <a:ea typeface="Times New Roman"/>
              </a:rPr>
              <a:t>туган </a:t>
            </a:r>
            <a:r>
              <a:rPr lang="tt-RU" sz="3600" dirty="0">
                <a:solidFill>
                  <a:srgbClr val="002060"/>
                </a:solidFill>
                <a:latin typeface="Times New Roman"/>
                <a:ea typeface="Times New Roman"/>
              </a:rPr>
              <a:t>телендә аралашырга  </a:t>
            </a:r>
            <a:r>
              <a:rPr lang="tt-RU" sz="3600" dirty="0" smtClean="0">
                <a:solidFill>
                  <a:srgbClr val="002060"/>
                </a:solidFill>
                <a:latin typeface="Times New Roman"/>
                <a:ea typeface="Times New Roman"/>
              </a:rPr>
              <a:t>өйрәтүдә уеннарның </a:t>
            </a:r>
            <a:r>
              <a:rPr lang="tt-RU" sz="3600" dirty="0">
                <a:solidFill>
                  <a:srgbClr val="002060"/>
                </a:solidFill>
                <a:latin typeface="Times New Roman"/>
                <a:ea typeface="Times New Roman"/>
              </a:rPr>
              <a:t>әһәмиятен күрсәтү.</a:t>
            </a:r>
            <a:r>
              <a:rPr lang="tt-RU" sz="3600" dirty="0" smtClean="0">
                <a:solidFill>
                  <a:srgbClr val="002060"/>
                </a:solidFill>
                <a:latin typeface="Times New Roman"/>
                <a:ea typeface="Times New Roman"/>
              </a:rPr>
              <a:t> </a:t>
            </a:r>
            <a:endParaRPr lang="ru-RU" sz="3600"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97152"/>
            <a:ext cx="21701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688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476672"/>
            <a:ext cx="8229600" cy="5649491"/>
          </a:xfrm>
        </p:spPr>
        <p:txBody>
          <a:bodyPr>
            <a:normAutofit/>
          </a:bodyPr>
          <a:lstStyle/>
          <a:p>
            <a:pPr marL="0" indent="0" algn="ctr">
              <a:buNone/>
            </a:pPr>
            <a:r>
              <a:rPr lang="tt-RU" sz="3600" b="1" dirty="0" smtClean="0">
                <a:solidFill>
                  <a:srgbClr val="002060"/>
                </a:solidFill>
                <a:latin typeface="Times New Roman" panose="02020603050405020304" pitchFamily="18" charset="0"/>
                <a:cs typeface="Times New Roman" panose="02020603050405020304" pitchFamily="18" charset="0"/>
              </a:rPr>
              <a:t>Бурычлар:</a:t>
            </a:r>
          </a:p>
          <a:p>
            <a:pPr marL="0" indent="0" algn="just">
              <a:buNone/>
            </a:pPr>
            <a:r>
              <a:rPr lang="tt-RU" sz="3600" dirty="0" smtClean="0">
                <a:solidFill>
                  <a:srgbClr val="002060"/>
                </a:solidFill>
                <a:latin typeface="Times New Roman" panose="02020603050405020304" pitchFamily="18" charset="0"/>
                <a:cs typeface="Times New Roman" panose="02020603050405020304" pitchFamily="18" charset="0"/>
              </a:rPr>
              <a:t>- балаларда уен алымнары аша татар телен өйрәнүгә кызыксыну уяту,</a:t>
            </a:r>
          </a:p>
          <a:p>
            <a:pPr marL="0" indent="0" algn="just">
              <a:buNone/>
            </a:pPr>
            <a:r>
              <a:rPr lang="tt-RU" sz="3600" dirty="0" smtClean="0">
                <a:solidFill>
                  <a:srgbClr val="002060"/>
                </a:solidFill>
                <a:latin typeface="Times New Roman"/>
                <a:ea typeface="Times New Roman"/>
              </a:rPr>
              <a:t>- полилингваль </a:t>
            </a:r>
            <a:r>
              <a:rPr lang="tt-RU" sz="3600" dirty="0">
                <a:solidFill>
                  <a:srgbClr val="002060"/>
                </a:solidFill>
                <a:latin typeface="Times New Roman"/>
                <a:ea typeface="Times New Roman"/>
              </a:rPr>
              <a:t>белем бирү шартларында татар телен </a:t>
            </a:r>
            <a:r>
              <a:rPr lang="tt-RU" sz="3600" dirty="0" smtClean="0">
                <a:solidFill>
                  <a:srgbClr val="002060"/>
                </a:solidFill>
                <a:latin typeface="Times New Roman"/>
                <a:ea typeface="Times New Roman"/>
              </a:rPr>
              <a:t>өйрәтүдә </a:t>
            </a:r>
            <a:r>
              <a:rPr lang="tt-RU" sz="3600" dirty="0">
                <a:solidFill>
                  <a:srgbClr val="002060"/>
                </a:solidFill>
                <a:latin typeface="Times New Roman"/>
                <a:ea typeface="Times New Roman"/>
              </a:rPr>
              <a:t>уен алымнарын  дәресләрдә куллану һәм куллану үзенчәлекләрен барлау. </a:t>
            </a:r>
            <a:endParaRPr lang="tt-RU" sz="3600" dirty="0" smtClean="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sz="4800" dirty="0">
              <a:solidFill>
                <a:srgbClr val="C00000"/>
              </a:solidFill>
              <a:latin typeface="Times New Roman" panose="02020603050405020304" pitchFamily="18" charset="0"/>
              <a:cs typeface="Times New Roman" panose="02020603050405020304" pitchFamily="18"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97152"/>
            <a:ext cx="21701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439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853928"/>
            <a:ext cx="2016224" cy="168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67544" y="476672"/>
            <a:ext cx="8280920" cy="5262979"/>
          </a:xfrm>
          <a:prstGeom prst="rect">
            <a:avLst/>
          </a:prstGeom>
        </p:spPr>
        <p:txBody>
          <a:bodyPr wrap="square">
            <a:spAutoFit/>
          </a:bodyPr>
          <a:lstStyle/>
          <a:p>
            <a:pPr indent="449580" algn="just">
              <a:spcAft>
                <a:spcPts val="0"/>
              </a:spcAft>
            </a:pPr>
            <a:endParaRPr lang="tt-RU" sz="2800" dirty="0" smtClean="0">
              <a:latin typeface="Times New Roman"/>
              <a:ea typeface="Times New Roman"/>
            </a:endParaRPr>
          </a:p>
          <a:p>
            <a:pPr indent="449580" algn="just">
              <a:spcAft>
                <a:spcPts val="0"/>
              </a:spcAft>
            </a:pPr>
            <a:r>
              <a:rPr lang="tt-RU" sz="2800" dirty="0" smtClean="0">
                <a:latin typeface="Times New Roman"/>
                <a:ea typeface="Times New Roman"/>
              </a:rPr>
              <a:t>Г.К.Селевко </a:t>
            </a:r>
            <a:r>
              <a:rPr lang="tt-RU" sz="2800" dirty="0">
                <a:latin typeface="Times New Roman"/>
                <a:ea typeface="Times New Roman"/>
              </a:rPr>
              <a:t>уеннарны дүрт юнәлешкә аера: </a:t>
            </a:r>
            <a:endParaRPr lang="ru-RU" sz="2800" dirty="0" smtClean="0">
              <a:effectLst/>
              <a:latin typeface="Times New Roman"/>
              <a:ea typeface="Times New Roman"/>
            </a:endParaRPr>
          </a:p>
          <a:p>
            <a:pPr indent="449580" algn="just">
              <a:spcAft>
                <a:spcPts val="0"/>
              </a:spcAft>
            </a:pPr>
            <a:r>
              <a:rPr lang="tt-RU" sz="2800" dirty="0">
                <a:latin typeface="Times New Roman"/>
                <a:ea typeface="Times New Roman"/>
              </a:rPr>
              <a:t>- </a:t>
            </a:r>
            <a:r>
              <a:rPr lang="tt-RU" sz="2800" b="1" i="1" dirty="0">
                <a:latin typeface="Times New Roman"/>
                <a:ea typeface="Times New Roman"/>
              </a:rPr>
              <a:t> дидактик</a:t>
            </a:r>
            <a:r>
              <a:rPr lang="tt-RU" sz="2800" dirty="0">
                <a:latin typeface="Times New Roman"/>
                <a:ea typeface="Times New Roman"/>
              </a:rPr>
              <a:t> (белем дәрәҗәсен, танып-белү эшчәнлеген киңәйтү, белем һәм күнекмәләрне гамәли эшчәнлектә куллану, гомумуку күнекмәләрен үстерү һәм башкалар); </a:t>
            </a:r>
            <a:endParaRPr lang="ru-RU" sz="2800" dirty="0" smtClean="0">
              <a:effectLst/>
              <a:latin typeface="Times New Roman"/>
              <a:ea typeface="Times New Roman"/>
            </a:endParaRPr>
          </a:p>
          <a:p>
            <a:pPr indent="449580" algn="just">
              <a:spcAft>
                <a:spcPts val="0"/>
              </a:spcAft>
            </a:pPr>
            <a:r>
              <a:rPr lang="tt-RU" sz="2800" dirty="0">
                <a:latin typeface="Times New Roman"/>
                <a:ea typeface="Times New Roman"/>
              </a:rPr>
              <a:t>- </a:t>
            </a:r>
            <a:r>
              <a:rPr lang="tt-RU" sz="2800" b="1" i="1" dirty="0">
                <a:latin typeface="Times New Roman"/>
                <a:ea typeface="Times New Roman"/>
              </a:rPr>
              <a:t>тәрбияви</a:t>
            </a:r>
            <a:r>
              <a:rPr lang="tt-RU" sz="2800" dirty="0">
                <a:latin typeface="Times New Roman"/>
                <a:ea typeface="Times New Roman"/>
              </a:rPr>
              <a:t> (мөстәкыйльлек тәрбияләү, билгеле бер юнәлешләр, дөньяга караш тәрбияләү һ.б.); </a:t>
            </a:r>
            <a:endParaRPr lang="ru-RU" sz="2800" dirty="0" smtClean="0">
              <a:effectLst/>
              <a:latin typeface="Times New Roman"/>
              <a:ea typeface="Times New Roman"/>
            </a:endParaRPr>
          </a:p>
          <a:p>
            <a:pPr indent="449580" algn="just">
              <a:spcAft>
                <a:spcPts val="0"/>
              </a:spcAft>
            </a:pPr>
            <a:r>
              <a:rPr lang="tt-RU" sz="2800" dirty="0">
                <a:latin typeface="Times New Roman"/>
                <a:ea typeface="Times New Roman"/>
              </a:rPr>
              <a:t>- </a:t>
            </a:r>
            <a:r>
              <a:rPr lang="tt-RU" sz="2800" b="1" i="1" dirty="0">
                <a:latin typeface="Times New Roman"/>
                <a:ea typeface="Times New Roman"/>
              </a:rPr>
              <a:t>үстерелешле</a:t>
            </a:r>
            <a:r>
              <a:rPr lang="tt-RU" sz="2800" dirty="0">
                <a:latin typeface="Times New Roman"/>
                <a:ea typeface="Times New Roman"/>
              </a:rPr>
              <a:t> (игътибар, хәтер, сөйләм, </a:t>
            </a:r>
            <a:r>
              <a:rPr lang="tt-RU" sz="2800" dirty="0" smtClean="0">
                <a:latin typeface="Times New Roman"/>
                <a:ea typeface="Times New Roman"/>
              </a:rPr>
              <a:t>             фикерләүне</a:t>
            </a:r>
            <a:r>
              <a:rPr lang="tt-RU" sz="2800" dirty="0">
                <a:latin typeface="Times New Roman"/>
                <a:ea typeface="Times New Roman"/>
              </a:rPr>
              <a:t>, уку эшчәнлеген үстерү һ.б.); </a:t>
            </a:r>
            <a:endParaRPr lang="ru-RU" sz="2800" dirty="0" smtClean="0">
              <a:effectLst/>
              <a:latin typeface="Times New Roman"/>
              <a:ea typeface="Times New Roman"/>
            </a:endParaRPr>
          </a:p>
          <a:p>
            <a:pPr algn="r"/>
            <a:r>
              <a:rPr lang="tt-RU" sz="2800" dirty="0" smtClean="0">
                <a:latin typeface="Times New Roman"/>
                <a:ea typeface="Times New Roman"/>
              </a:rPr>
              <a:t>                  - </a:t>
            </a:r>
            <a:r>
              <a:rPr lang="tt-RU" sz="2800" b="1" i="1" dirty="0">
                <a:latin typeface="Times New Roman"/>
                <a:ea typeface="Times New Roman"/>
              </a:rPr>
              <a:t>социальләштерүче</a:t>
            </a:r>
            <a:r>
              <a:rPr lang="tt-RU" sz="2800" dirty="0">
                <a:latin typeface="Times New Roman"/>
                <a:ea typeface="Times New Roman"/>
              </a:rPr>
              <a:t> (аралашуга </a:t>
            </a:r>
            <a:r>
              <a:rPr lang="tt-RU" sz="2800" dirty="0" smtClean="0">
                <a:latin typeface="Times New Roman"/>
                <a:ea typeface="Times New Roman"/>
              </a:rPr>
              <a:t>     өйрәтү </a:t>
            </a:r>
            <a:r>
              <a:rPr lang="tt-RU" sz="2800" dirty="0">
                <a:latin typeface="Times New Roman"/>
                <a:ea typeface="Times New Roman"/>
              </a:rPr>
              <a:t>һ.б.). </a:t>
            </a:r>
            <a:endParaRPr lang="ru-RU" sz="2800"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0" y="-212303"/>
            <a:ext cx="90963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60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63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5094974"/>
            <a:ext cx="1728192" cy="144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04" y="1196752"/>
            <a:ext cx="83280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3325" y="2204864"/>
            <a:ext cx="22987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1931667"/>
            <a:ext cx="1944216" cy="11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5" y="3853520"/>
            <a:ext cx="2016225" cy="119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00" y="2006602"/>
            <a:ext cx="1944216" cy="107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00" y="3853520"/>
            <a:ext cx="1700213"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33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0963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5347766"/>
            <a:ext cx="1512168" cy="126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513" y="1124743"/>
            <a:ext cx="373697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2100262"/>
            <a:ext cx="22987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938" y="1839538"/>
            <a:ext cx="2032683" cy="112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938" y="3933056"/>
            <a:ext cx="2032683"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308" y="1731312"/>
            <a:ext cx="2405658" cy="119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3488" y="4013502"/>
            <a:ext cx="2372478"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439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616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793508" y="620688"/>
            <a:ext cx="3506684" cy="1296144"/>
          </a:xfrm>
        </p:spPr>
        <p:txBody>
          <a:bodyPr>
            <a:no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Помоги словам найти свой домик</a:t>
            </a:r>
            <a:endParaRPr lang="ru-RU" sz="3200" b="1" dirty="0">
              <a:solidFill>
                <a:srgbClr val="FF0000"/>
              </a:solidFill>
              <a:latin typeface="Times New Roman" panose="02020603050405020304" pitchFamily="18" charset="0"/>
              <a:cs typeface="Times New Roman" panose="02020603050405020304" pitchFamily="18" charset="0"/>
            </a:endParaRP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656"/>
            <a:ext cx="2397973" cy="22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32656"/>
            <a:ext cx="2397973" cy="22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516216" y="2951947"/>
            <a:ext cx="1872208" cy="584775"/>
          </a:xfrm>
          <a:prstGeom prst="rect">
            <a:avLst/>
          </a:prstGeom>
        </p:spPr>
        <p:txBody>
          <a:bodyPr wrap="square">
            <a:sp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Н</a:t>
            </a:r>
            <a:r>
              <a:rPr lang="tt-RU" sz="3200" b="1" dirty="0" smtClean="0">
                <a:solidFill>
                  <a:srgbClr val="FF0000"/>
                </a:solidFill>
                <a:latin typeface="Times New Roman" panose="02020603050405020304" pitchFamily="18" charset="0"/>
                <a:cs typeface="Times New Roman" panose="02020603050405020304" pitchFamily="18" charset="0"/>
              </a:rPr>
              <a:t>ӘРСӘ?</a:t>
            </a:r>
            <a:endParaRPr lang="ru-RU" sz="2000" b="1" dirty="0"/>
          </a:p>
        </p:txBody>
      </p:sp>
      <p:sp>
        <p:nvSpPr>
          <p:cNvPr id="5" name="Прямоугольник 4"/>
          <p:cNvSpPr/>
          <p:nvPr/>
        </p:nvSpPr>
        <p:spPr>
          <a:xfrm>
            <a:off x="755576" y="2951947"/>
            <a:ext cx="1872208" cy="646331"/>
          </a:xfrm>
          <a:prstGeom prst="rect">
            <a:avLst/>
          </a:prstGeom>
        </p:spPr>
        <p:txBody>
          <a:bodyPr wrap="square">
            <a:spAutoFit/>
          </a:bodyPr>
          <a:lstStyle/>
          <a:p>
            <a:r>
              <a:rPr lang="ru-RU" sz="3600" b="1" dirty="0" smtClean="0">
                <a:solidFill>
                  <a:srgbClr val="FF0000"/>
                </a:solidFill>
                <a:latin typeface="Times New Roman" panose="02020603050405020304" pitchFamily="18" charset="0"/>
                <a:cs typeface="Times New Roman" panose="02020603050405020304" pitchFamily="18" charset="0"/>
              </a:rPr>
              <a:t> КЕМ?</a:t>
            </a:r>
            <a:endParaRPr lang="ru-RU" sz="2400" b="1" dirty="0"/>
          </a:p>
        </p:txBody>
      </p:sp>
      <p:sp>
        <p:nvSpPr>
          <p:cNvPr id="6" name="Прямоугольник 5"/>
          <p:cNvSpPr/>
          <p:nvPr/>
        </p:nvSpPr>
        <p:spPr>
          <a:xfrm>
            <a:off x="539552" y="2951947"/>
            <a:ext cx="7992888" cy="2616101"/>
          </a:xfrm>
          <a:prstGeom prst="rect">
            <a:avLst/>
          </a:prstGeom>
        </p:spPr>
        <p:txBody>
          <a:bodyPr wrap="square">
            <a:spAutoFit/>
          </a:bodyPr>
          <a:lstStyle/>
          <a:p>
            <a:endParaRPr lang="ru-RU" sz="2800" dirty="0" smtClean="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a:p>
            <a:pPr algn="ctr"/>
            <a:r>
              <a:rPr lang="tt-RU" sz="3600" dirty="0" smtClean="0">
                <a:solidFill>
                  <a:srgbClr val="0070C0"/>
                </a:solidFill>
                <a:latin typeface="Times New Roman" panose="02020603050405020304" pitchFamily="18" charset="0"/>
                <a:cs typeface="Times New Roman" panose="02020603050405020304" pitchFamily="18" charset="0"/>
              </a:rPr>
              <a:t>Авыл, карт, дәфтәр, аю, төлке, бабай, укучы, каләм, песи, укытучы, урман, песнәк.</a:t>
            </a:r>
            <a:endParaRPr lang="ru-RU" sz="36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988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495</Words>
  <Application>Microsoft Office PowerPoint</Application>
  <PresentationFormat>Экран (4:3)</PresentationFormat>
  <Paragraphs>51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БАШКОРТСТАН РЕСПУБЛИКАСЫ УФА  ШӘҺӘРЕ КАЛА ОКРУГЫ  ОРДЖОНИКИДЗЕ РАЙОНЫНЫҢ 98нче  МӘКТӘБЕ    МУНИЦИПАЛЬ   БЮДЖЕТ   ГОМУМИ   БЕЛЕМ    БИРҮ   УЧРЕЖДЕНИЕСЕ                                                                    Полилингваль белем бирү                                  шартларында                                   татар телен өйрәтүдә                                   уен алымнары                                        Самигуллина                                                          Ирина                                                           Рим кызы                                                       Уфа шәһәре 98нче мәктәбенең татар                                                                            теле һәм әдәбияты укытучысы   </vt:lpstr>
      <vt:lpstr>Презентация PowerPoint</vt:lpstr>
      <vt:lpstr>Теманың өйрәнелү дәрәҗәсе</vt:lpstr>
      <vt:lpstr>Презентация PowerPoint</vt:lpstr>
      <vt:lpstr>Презентация PowerPoint</vt:lpstr>
      <vt:lpstr>Презентация PowerPoint</vt:lpstr>
      <vt:lpstr>Презентация PowerPoint</vt:lpstr>
      <vt:lpstr>Презентация PowerPoint</vt:lpstr>
      <vt:lpstr>Помоги словам найти свой домик</vt:lpstr>
      <vt:lpstr>Презентация PowerPoint</vt:lpstr>
      <vt:lpstr>Мәкальнең ахырын тап:</vt:lpstr>
      <vt:lpstr>Укучыларның уен алымнарына карата  мөнәсәбәте</vt:lpstr>
      <vt:lpstr>    Предмет буенча өлгереш һәм белем сыйфаты   </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Уен – гаҗәеп төшенчә. Шиллер уенны “...һәр сәнгатьнең нигезе” дип санаган. Уен мәҗбүрилектән котылу юлы, иҗат эшенең беренче адымы.</dc:title>
  <dc:creator>Irina</dc:creator>
  <cp:lastModifiedBy>Irina</cp:lastModifiedBy>
  <cp:revision>48</cp:revision>
  <dcterms:created xsi:type="dcterms:W3CDTF">2017-11-05T16:24:33Z</dcterms:created>
  <dcterms:modified xsi:type="dcterms:W3CDTF">2017-11-20T19:19:45Z</dcterms:modified>
</cp:coreProperties>
</file>