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5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6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7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2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0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5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273A-3AAF-40A2-8ADD-70A2C04D0ED3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531E-7214-4452-B107-7A3ECCED4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70080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dirty="0">
                <a:latin typeface="Times New Roman"/>
                <a:ea typeface="Times New Roman"/>
              </a:rPr>
              <a:t>Башкортстан</a:t>
            </a:r>
            <a:r>
              <a:rPr lang="ru-RU" sz="4800" dirty="0" smtClean="0">
                <a:latin typeface="Times New Roman"/>
                <a:ea typeface="Times New Roman"/>
              </a:rPr>
              <a:t>,    </a:t>
            </a:r>
            <a:r>
              <a:rPr lang="ru-RU" sz="4800" dirty="0" err="1">
                <a:latin typeface="Times New Roman"/>
                <a:ea typeface="Times New Roman"/>
              </a:rPr>
              <a:t>шәһәр</a:t>
            </a:r>
            <a:r>
              <a:rPr lang="ru-RU" sz="4800" dirty="0">
                <a:latin typeface="Times New Roman"/>
                <a:ea typeface="Times New Roman"/>
              </a:rPr>
              <a:t>, </a:t>
            </a:r>
            <a:r>
              <a:rPr lang="ru-RU" sz="4800" dirty="0" err="1">
                <a:latin typeface="Times New Roman"/>
                <a:ea typeface="Times New Roman"/>
              </a:rPr>
              <a:t>Айгөл</a:t>
            </a:r>
            <a:r>
              <a:rPr lang="ru-RU" sz="4800" dirty="0">
                <a:latin typeface="Times New Roman"/>
                <a:ea typeface="Times New Roman"/>
              </a:rPr>
              <a:t>, </a:t>
            </a:r>
            <a:r>
              <a:rPr lang="ru-RU" sz="4800" dirty="0" smtClean="0">
                <a:latin typeface="Times New Roman"/>
                <a:ea typeface="Times New Roman"/>
              </a:rPr>
              <a:t>     </a:t>
            </a:r>
            <a:r>
              <a:rPr lang="tt-RU" sz="4800" dirty="0" smtClean="0">
                <a:latin typeface="Times New Roman"/>
                <a:ea typeface="Times New Roman"/>
              </a:rPr>
              <a:t>Агыйдел</a:t>
            </a:r>
            <a:r>
              <a:rPr lang="ru-RU" sz="4800" dirty="0">
                <a:latin typeface="Times New Roman"/>
                <a:ea typeface="Times New Roman"/>
              </a:rPr>
              <a:t>, </a:t>
            </a:r>
            <a:endParaRPr lang="ru-RU" sz="4800" dirty="0" smtClean="0">
              <a:latin typeface="Times New Roman"/>
              <a:ea typeface="Times New Roman"/>
            </a:endParaRPr>
          </a:p>
          <a:p>
            <a:pPr algn="ctr"/>
            <a:r>
              <a:rPr lang="ru-RU" sz="4800" dirty="0" err="1" smtClean="0">
                <a:latin typeface="Times New Roman"/>
                <a:ea typeface="Times New Roman"/>
              </a:rPr>
              <a:t>урындык</a:t>
            </a:r>
            <a:r>
              <a:rPr lang="ru-RU" sz="4800" dirty="0" smtClean="0">
                <a:latin typeface="Times New Roman"/>
                <a:ea typeface="Times New Roman"/>
              </a:rPr>
              <a:t>,      </a:t>
            </a:r>
            <a:r>
              <a:rPr lang="ru-RU" sz="4800" dirty="0" err="1" smtClean="0">
                <a:latin typeface="Times New Roman"/>
                <a:ea typeface="Times New Roman"/>
              </a:rPr>
              <a:t>укучы</a:t>
            </a:r>
            <a:r>
              <a:rPr lang="ru-RU" sz="4800" dirty="0" smtClean="0">
                <a:latin typeface="Times New Roman"/>
                <a:ea typeface="Times New Roman"/>
              </a:rPr>
              <a:t>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291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18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836712"/>
            <a:ext cx="6336704" cy="4824535"/>
          </a:xfrm>
        </p:spPr>
        <p:txBody>
          <a:bodyPr>
            <a:normAutofit fontScale="92500" lnSpcReduction="10000"/>
          </a:bodyPr>
          <a:lstStyle/>
          <a:p>
            <a:pPr marL="571500" indent="0" algn="just">
              <a:spcAft>
                <a:spcPts val="0"/>
              </a:spcAft>
              <a:buNone/>
            </a:pPr>
            <a:r>
              <a:rPr lang="ru-RU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Бакча</a:t>
            </a:r>
            <a:r>
              <a:rPr lang="ru-RU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_____</a:t>
            </a:r>
            <a:r>
              <a:rPr lang="tt-RU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tt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айта</a:t>
            </a:r>
            <a:r>
              <a:rPr lang="ru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tt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әни</a:t>
            </a:r>
            <a:endParaRPr lang="ru-RU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71500" indent="0" algn="just">
              <a:spcAft>
                <a:spcPts val="0"/>
              </a:spcAft>
              <a:buNone/>
            </a:pPr>
            <a:r>
              <a:rPr lang="tt-RU" sz="4000" dirty="0">
                <a:solidFill>
                  <a:prstClr val="black"/>
                </a:solidFill>
                <a:latin typeface="Times New Roman"/>
                <a:ea typeface="Times New Roman"/>
              </a:rPr>
              <a:t>Исеме аның     </a:t>
            </a:r>
            <a:r>
              <a:rPr lang="tt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.........   .</a:t>
            </a:r>
            <a:endParaRPr lang="ru-RU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t-RU" sz="4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tt-RU" sz="4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71500" indent="0" algn="just">
              <a:spcAft>
                <a:spcPts val="0"/>
              </a:spcAft>
              <a:buNone/>
            </a:pPr>
            <a:r>
              <a:rPr lang="ru-RU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Бакча</a:t>
            </a:r>
            <a:r>
              <a:rPr lang="ru-RU" sz="4000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</a:t>
            </a:r>
            <a:r>
              <a:rPr lang="tt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к</a:t>
            </a:r>
            <a:r>
              <a:rPr lang="ru-RU" sz="4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айта</a:t>
            </a:r>
            <a:r>
              <a:rPr lang="ru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tt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әни</a:t>
            </a:r>
            <a:endParaRPr lang="ru-RU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71500" indent="0" algn="just">
              <a:spcAft>
                <a:spcPts val="0"/>
              </a:spcAft>
              <a:buNone/>
            </a:pPr>
            <a:r>
              <a:rPr lang="tt-RU" sz="4000" dirty="0">
                <a:solidFill>
                  <a:prstClr val="black"/>
                </a:solidFill>
                <a:latin typeface="Times New Roman"/>
                <a:ea typeface="Times New Roman"/>
              </a:rPr>
              <a:t>Исеме </a:t>
            </a:r>
            <a:r>
              <a:rPr lang="tt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аның     </a:t>
            </a:r>
            <a:r>
              <a:rPr lang="tt-RU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.........   </a:t>
            </a:r>
            <a:r>
              <a:rPr lang="tt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1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1764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И.к.                     Кемне? Нәрсәне?                                 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t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Т.к.                      Кемдә?Нәрсәдә?Кайда?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У-в.к                   Кемнең? Нәрсәнең?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t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Ю.к.                    Кемнән?Нәрсәдән?Кайдан?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Б.к.                      Кемгә? Нәрсәгә?Кая?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Ч.к.                      Кем? Нәрсә?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9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320050"/>
              </p:ext>
            </p:extLst>
          </p:nvPr>
        </p:nvGraphicFramePr>
        <p:xfrm>
          <a:off x="1331640" y="908721"/>
          <a:ext cx="7128792" cy="4968552"/>
        </p:xfrm>
        <a:graphic>
          <a:graphicData uri="http://schemas.openxmlformats.org/drawingml/2006/table">
            <a:tbl>
              <a:tblPr/>
              <a:tblGrid>
                <a:gridCol w="3024337"/>
                <a:gridCol w="4104455"/>
              </a:tblGrid>
              <a:tr h="579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Килешләр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Сораулары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Баш килеш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Кем?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Нәрсә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Иялек килеше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Кемнең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Нәрсәнең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Юнәлеш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килеше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Кемгә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Нәрсәгә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Төшем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килеше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Кемне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Нәрсәне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5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Чыгыш килеше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Кемнән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Нәрсәдән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Каян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Кайдан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5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Урын-вакыт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килеше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Кемдә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Нәрсәдә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Кайда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Кайчан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929668"/>
              </p:ext>
            </p:extLst>
          </p:nvPr>
        </p:nvGraphicFramePr>
        <p:xfrm>
          <a:off x="1331637" y="260647"/>
          <a:ext cx="7344818" cy="5940976"/>
        </p:xfrm>
        <a:graphic>
          <a:graphicData uri="http://schemas.openxmlformats.org/drawingml/2006/table">
            <a:tbl>
              <a:tblPr/>
              <a:tblGrid>
                <a:gridCol w="2388447"/>
                <a:gridCol w="2772776"/>
                <a:gridCol w="2183595"/>
              </a:tblGrid>
              <a:tr h="794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Килешләр</a:t>
                      </a: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Сораулары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Кушымчалары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3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Баш килеш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Кем?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Нәрсә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9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Иялек килеше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Кемнең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Нәрсәнең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-ның/-нең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9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Юнәлеш килеше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Кемгә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Нәрсәгә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-га/-гә, -ка/-кә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3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Төшем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килеше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Кемне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  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Нәрсәне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ны/-не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7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Чыгыш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килеше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Кемнән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Нәрсәдән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Каян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Кайдан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дан/-</a:t>
                      </a:r>
                      <a:r>
                        <a:rPr lang="ru-RU" sz="2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дән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endParaRPr lang="ru-RU" sz="240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тан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/-</a:t>
                      </a:r>
                      <a:r>
                        <a:rPr lang="ru-RU" sz="2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тән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нан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/-</a:t>
                      </a:r>
                      <a:r>
                        <a:rPr lang="ru-RU" sz="2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6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Урын-вакыт килеше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Кемдә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Нәрсәдә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Кайда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Кайчан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да/-</a:t>
                      </a:r>
                      <a:r>
                        <a:rPr lang="ru-RU" sz="2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дә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endParaRPr lang="ru-RU" sz="240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та/-</a:t>
                      </a:r>
                      <a:r>
                        <a:rPr lang="ru-RU" sz="2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тә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6748"/>
            <a:ext cx="9136151" cy="685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t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tt-RU" sz="3600" dirty="0" smtClean="0">
                <a:effectLst/>
                <a:latin typeface="Times New Roman"/>
                <a:ea typeface="Calibri"/>
                <a:cs typeface="Times New Roman"/>
              </a:rPr>
              <a:t>Әни – җирдә иң газиз, якын кеше. Минем әнием бик сабыр, тыйнак кеше. Әнием....  йомшак куллары, ягымлы тавышы миңа 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шатлык китерә. Мин </a:t>
            </a:r>
            <a:r>
              <a:rPr lang="ru-RU" sz="3600" dirty="0" err="1" smtClean="0">
                <a:effectLst/>
                <a:latin typeface="Times New Roman"/>
                <a:ea typeface="Calibri"/>
                <a:cs typeface="Times New Roman"/>
              </a:rPr>
              <a:t>әние</a:t>
            </a:r>
            <a:r>
              <a:rPr lang="tt-RU" sz="3600" dirty="0" smtClean="0">
                <a:effectLst/>
                <a:latin typeface="Times New Roman"/>
                <a:ea typeface="Calibri"/>
                <a:cs typeface="Times New Roman"/>
              </a:rPr>
              <a:t>м...   бик яратам</a:t>
            </a:r>
            <a:r>
              <a:rPr lang="tt-RU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8" y="0"/>
            <a:ext cx="9163147" cy="687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t-RU" sz="3600" dirty="0" smtClean="0">
                <a:effectLst/>
                <a:latin typeface="Times New Roman"/>
                <a:ea typeface="Calibri"/>
              </a:rPr>
              <a:t>Әни – җирдә иң газиз, якын кеше. Минем әнием бик сабыр, тыйнак кеше. Әнием</a:t>
            </a:r>
            <a:r>
              <a:rPr lang="tt-RU" sz="3600" u="sng" dirty="0" smtClean="0">
                <a:effectLst/>
                <a:latin typeface="Times New Roman"/>
                <a:ea typeface="Calibri"/>
              </a:rPr>
              <a:t>нең</a:t>
            </a:r>
            <a:r>
              <a:rPr lang="tt-RU" sz="3600" dirty="0" smtClean="0">
                <a:effectLst/>
                <a:latin typeface="Times New Roman"/>
                <a:ea typeface="Calibri"/>
              </a:rPr>
              <a:t> </a:t>
            </a:r>
            <a:r>
              <a:rPr lang="tt-RU" sz="3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(иялек килеше)  </a:t>
            </a:r>
            <a:r>
              <a:rPr lang="tt-RU" sz="3600" dirty="0" smtClean="0">
                <a:effectLst/>
                <a:latin typeface="Times New Roman"/>
                <a:ea typeface="Calibri"/>
              </a:rPr>
              <a:t>йомшак куллары, ягымлы тавышы миңа шатлык китерә. Мин әнием</a:t>
            </a:r>
            <a:r>
              <a:rPr lang="tt-RU" sz="3600" u="sng" dirty="0" smtClean="0">
                <a:effectLst/>
                <a:latin typeface="Times New Roman"/>
                <a:ea typeface="Calibri"/>
              </a:rPr>
              <a:t>не</a:t>
            </a:r>
            <a:r>
              <a:rPr lang="tt-RU" sz="3600" dirty="0" smtClean="0">
                <a:effectLst/>
                <a:latin typeface="Times New Roman"/>
                <a:ea typeface="Calibri"/>
              </a:rPr>
              <a:t> </a:t>
            </a:r>
            <a:r>
              <a:rPr lang="tt-RU" sz="3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(төшем килеше)  </a:t>
            </a:r>
            <a:r>
              <a:rPr lang="tt-RU" sz="3600" dirty="0" smtClean="0">
                <a:effectLst/>
                <a:latin typeface="Times New Roman"/>
                <a:ea typeface="Calibri"/>
              </a:rPr>
              <a:t>бик яратам.)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29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 эше. Сайлап эшләргә.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26 ноябрь – әниләр көне. </a:t>
            </a:r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Алдагы </a:t>
            </a:r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 юлларын кулланып, әниләргә багышланган дүртюллык шигырь язу.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Әниләр турында фото-рәсемнәр </a:t>
            </a:r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кул-ланып </a:t>
            </a:r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ия ясау.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“Минем әнием” дигән темага кечкенә хикәя язу.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3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318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Өй эше. Сайлап эшләргә.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7</cp:revision>
  <dcterms:created xsi:type="dcterms:W3CDTF">2017-11-22T16:02:43Z</dcterms:created>
  <dcterms:modified xsi:type="dcterms:W3CDTF">2017-11-22T18:50:24Z</dcterms:modified>
</cp:coreProperties>
</file>