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8" r:id="rId2"/>
    <p:sldId id="279" r:id="rId3"/>
    <p:sldId id="280" r:id="rId4"/>
    <p:sldId id="277" r:id="rId5"/>
    <p:sldId id="276" r:id="rId6"/>
    <p:sldId id="275" r:id="rId7"/>
    <p:sldId id="274" r:id="rId8"/>
    <p:sldId id="273" r:id="rId9"/>
    <p:sldId id="270" r:id="rId10"/>
    <p:sldId id="259" r:id="rId11"/>
    <p:sldId id="272" r:id="rId12"/>
    <p:sldId id="281" r:id="rId13"/>
    <p:sldId id="266" r:id="rId14"/>
    <p:sldId id="264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8B5D2-2D39-4AAA-91ED-8723900646DC}" type="datetimeFigureOut">
              <a:rPr lang="ru-RU" smtClean="0"/>
              <a:t>04.12.2017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0C933-D3ED-403F-BC39-1B1E8A1C6F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55961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8B5D2-2D39-4AAA-91ED-8723900646DC}" type="datetimeFigureOut">
              <a:rPr lang="ru-RU" smtClean="0"/>
              <a:t>04.12.2017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0C933-D3ED-403F-BC39-1B1E8A1C6F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27308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8B5D2-2D39-4AAA-91ED-8723900646DC}" type="datetimeFigureOut">
              <a:rPr lang="ru-RU" smtClean="0"/>
              <a:t>04.12.2017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0C933-D3ED-403F-BC39-1B1E8A1C6F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84102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8B5D2-2D39-4AAA-91ED-8723900646DC}" type="datetimeFigureOut">
              <a:rPr lang="ru-RU" smtClean="0"/>
              <a:t>04.12.2017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0C933-D3ED-403F-BC39-1B1E8A1C6F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80265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8B5D2-2D39-4AAA-91ED-8723900646DC}" type="datetimeFigureOut">
              <a:rPr lang="ru-RU" smtClean="0"/>
              <a:t>04.12.2017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0C933-D3ED-403F-BC39-1B1E8A1C6F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49374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8B5D2-2D39-4AAA-91ED-8723900646DC}" type="datetimeFigureOut">
              <a:rPr lang="ru-RU" smtClean="0"/>
              <a:t>04.12.2017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0C933-D3ED-403F-BC39-1B1E8A1C6F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25115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8B5D2-2D39-4AAA-91ED-8723900646DC}" type="datetimeFigureOut">
              <a:rPr lang="ru-RU" smtClean="0"/>
              <a:t>04.12.2017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0C933-D3ED-403F-BC39-1B1E8A1C6F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28466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8B5D2-2D39-4AAA-91ED-8723900646DC}" type="datetimeFigureOut">
              <a:rPr lang="ru-RU" smtClean="0"/>
              <a:t>04.12.2017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0C933-D3ED-403F-BC39-1B1E8A1C6F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55842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8B5D2-2D39-4AAA-91ED-8723900646DC}" type="datetimeFigureOut">
              <a:rPr lang="ru-RU" smtClean="0"/>
              <a:t>04.12.2017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0C933-D3ED-403F-BC39-1B1E8A1C6F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61829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8B5D2-2D39-4AAA-91ED-8723900646DC}" type="datetimeFigureOut">
              <a:rPr lang="ru-RU" smtClean="0"/>
              <a:t>04.12.2017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0C933-D3ED-403F-BC39-1B1E8A1C6F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92197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8B5D2-2D39-4AAA-91ED-8723900646DC}" type="datetimeFigureOut">
              <a:rPr lang="ru-RU" smtClean="0"/>
              <a:t>04.12.2017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0C933-D3ED-403F-BC39-1B1E8A1C6F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14033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18B5D2-2D39-4AAA-91ED-8723900646DC}" type="datetimeFigureOut">
              <a:rPr lang="ru-RU" smtClean="0"/>
              <a:t>04.12.2017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C0C933-D3ED-403F-BC39-1B1E8A1C6F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94885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274638"/>
            <a:ext cx="7427168" cy="1143000"/>
          </a:xfrm>
        </p:spPr>
        <p:txBody>
          <a:bodyPr/>
          <a:lstStyle/>
          <a:p>
            <a:r>
              <a:rPr lang="be-BY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БАШКОРТСТАН РЕСПУБЛИКАСЫ УФА  ШӘҺӘРЕ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КАЛА ОКРУГЫ </a:t>
            </a:r>
            <a:b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ОРДЖОНИКИДЗЕ РАЙОНЫНЫҢ </a:t>
            </a:r>
            <a:r>
              <a:rPr lang="be-BY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98нче  </a:t>
            </a:r>
            <a:r>
              <a:rPr lang="tt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МӘКТӘБЕ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be-BY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   </a:t>
            </a:r>
            <a:r>
              <a:rPr lang="be-BY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be-BY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ГОМУМИ   Б</a:t>
            </a:r>
            <a:r>
              <a:rPr lang="tt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ЕЛЕМ    БИРҮ   </a:t>
            </a:r>
            <a:r>
              <a:rPr lang="be-BY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УЧРЕЖДЕНИЕСЕ</a:t>
            </a:r>
            <a:endParaRPr lang="ru-RU" dirty="0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891883"/>
            <a:ext cx="2786113" cy="4102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076056" y="2996952"/>
            <a:ext cx="3600400" cy="18928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tt-RU" sz="39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Самигуллина                           </a:t>
            </a:r>
            <a:r>
              <a:rPr lang="tt-RU" sz="39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Ирина </a:t>
            </a:r>
            <a:r>
              <a:rPr lang="tt-RU" sz="39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</a:t>
            </a:r>
            <a:r>
              <a:rPr lang="tt-RU" sz="39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Рим кызы</a:t>
            </a:r>
            <a:endParaRPr lang="ru-RU" sz="39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3225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332656"/>
            <a:ext cx="7992888" cy="6192688"/>
          </a:xfrm>
        </p:spPr>
        <p:txBody>
          <a:bodyPr>
            <a:normAutofit/>
          </a:bodyPr>
          <a:lstStyle/>
          <a:p>
            <a:pPr marL="0" lvl="0" indent="0" algn="ctr">
              <a:lnSpc>
                <a:spcPct val="150000"/>
              </a:lnSpc>
              <a:buNone/>
            </a:pPr>
            <a:r>
              <a:rPr lang="tt-RU" sz="3600" dirty="0">
                <a:solidFill>
                  <a:srgbClr val="262626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1 . Уен.</a:t>
            </a:r>
            <a:endParaRPr lang="ru-RU" sz="3600" dirty="0">
              <a:solidFill>
                <a:prstClr val="black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0" lvl="0" indent="0" algn="ctr">
              <a:lnSpc>
                <a:spcPct val="150000"/>
              </a:lnSpc>
              <a:buNone/>
            </a:pPr>
            <a:r>
              <a:rPr lang="tt-RU" sz="3600" dirty="0">
                <a:solidFill>
                  <a:srgbClr val="262626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2.</a:t>
            </a:r>
            <a:r>
              <a:rPr lang="tt-RU" sz="36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Кызыклы, мавыктыргыч.</a:t>
            </a:r>
            <a:endParaRPr lang="ru-RU" sz="3600" dirty="0">
              <a:solidFill>
                <a:prstClr val="black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0" lvl="0" indent="0" algn="ctr">
              <a:lnSpc>
                <a:spcPct val="150000"/>
              </a:lnSpc>
              <a:buNone/>
            </a:pPr>
            <a:r>
              <a:rPr lang="tt-RU" sz="36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3. </a:t>
            </a:r>
            <a:r>
              <a:rPr lang="tt-RU" sz="36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Уйлата, сөйләтә, җырлата.</a:t>
            </a:r>
            <a:endParaRPr lang="ru-RU" sz="3600" dirty="0">
              <a:solidFill>
                <a:prstClr val="black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0" lvl="0" indent="0" algn="ctr">
              <a:lnSpc>
                <a:spcPct val="150000"/>
              </a:lnSpc>
              <a:buNone/>
            </a:pPr>
            <a:r>
              <a:rPr lang="tt-RU" sz="36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4. Дәрестә кызыклы уеннар уйныйбыз.</a:t>
            </a:r>
            <a:endParaRPr lang="ru-RU" sz="3600" dirty="0">
              <a:solidFill>
                <a:prstClr val="black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0" lvl="0" indent="0" algn="ctr">
              <a:lnSpc>
                <a:spcPct val="150000"/>
              </a:lnSpc>
              <a:buNone/>
            </a:pPr>
            <a:r>
              <a:rPr lang="tt-RU" sz="36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5. Гамәл.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167" y="5373216"/>
            <a:ext cx="6407150" cy="1023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53748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274638"/>
            <a:ext cx="7776864" cy="922114"/>
          </a:xfrm>
        </p:spPr>
        <p:txBody>
          <a:bodyPr>
            <a:normAutofit/>
          </a:bodyPr>
          <a:lstStyle/>
          <a:p>
            <a:r>
              <a:rPr lang="ru-RU" sz="3600" b="1" i="1" kern="0" dirty="0" err="1">
                <a:solidFill>
                  <a:srgbClr val="002060"/>
                </a:solidFill>
                <a:latin typeface="Arial"/>
                <a:cs typeface="Arial"/>
              </a:rPr>
              <a:t>Уен</a:t>
            </a:r>
            <a:r>
              <a:rPr lang="ru-RU" sz="3600" b="1" i="1" kern="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ru-RU" sz="3600" b="1" i="1" kern="0" dirty="0" err="1">
                <a:solidFill>
                  <a:srgbClr val="002060"/>
                </a:solidFill>
                <a:latin typeface="Arial"/>
                <a:cs typeface="Arial"/>
              </a:rPr>
              <a:t>технологиясенең</a:t>
            </a:r>
            <a:r>
              <a:rPr lang="ru-RU" sz="3600" b="1" i="1" kern="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ru-RU" sz="3600" b="1" i="1" kern="0" dirty="0" err="1">
                <a:solidFill>
                  <a:srgbClr val="002060"/>
                </a:solidFill>
                <a:latin typeface="Arial"/>
                <a:cs typeface="Arial"/>
              </a:rPr>
              <a:t>әһәмияте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1052736"/>
            <a:ext cx="7992888" cy="5400600"/>
          </a:xfrm>
        </p:spPr>
        <p:txBody>
          <a:bodyPr>
            <a:normAutofit lnSpcReduction="10000"/>
          </a:bodyPr>
          <a:lstStyle/>
          <a:p>
            <a:pPr lv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2600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2600" kern="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Уен</a:t>
            </a:r>
            <a:r>
              <a:rPr lang="ru-RU" sz="2600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бала </a:t>
            </a:r>
            <a:r>
              <a:rPr lang="ru-RU" sz="26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эшчәнлегенең</a:t>
            </a:r>
            <a:r>
              <a:rPr lang="ru-RU" sz="26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6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тормышының</a:t>
            </a:r>
            <a:r>
              <a:rPr lang="ru-RU" sz="26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аерылгысыз</a:t>
            </a:r>
            <a:r>
              <a:rPr lang="ru-RU" sz="26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</a:t>
            </a:r>
            <a:r>
              <a:rPr lang="ru-RU" sz="26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өлеше</a:t>
            </a:r>
            <a:r>
              <a:rPr lang="ru-RU" sz="26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6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Тәрбия</a:t>
            </a:r>
            <a:r>
              <a:rPr lang="ru-RU" sz="26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чарасы</a:t>
            </a:r>
            <a:r>
              <a:rPr lang="ru-RU" sz="26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буларак</a:t>
            </a:r>
            <a:r>
              <a:rPr lang="ru-RU" sz="26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6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ул</a:t>
            </a:r>
            <a:r>
              <a:rPr lang="ru-RU" sz="26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балаларның</a:t>
            </a:r>
            <a:r>
              <a:rPr lang="ru-RU" sz="26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камилләшүенә</a:t>
            </a:r>
            <a:r>
              <a:rPr lang="ru-RU" sz="26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6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шәхес</a:t>
            </a:r>
            <a:r>
              <a:rPr lang="ru-RU" sz="26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буларак</a:t>
            </a:r>
            <a:r>
              <a:rPr lang="ru-RU" sz="26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формалашуына</a:t>
            </a:r>
            <a:r>
              <a:rPr lang="ru-RU" sz="26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6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үзгәрүенә</a:t>
            </a:r>
            <a:r>
              <a:rPr lang="ru-RU" sz="26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этәргеч</a:t>
            </a:r>
            <a:r>
              <a:rPr lang="ru-RU" sz="26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булып</a:t>
            </a:r>
            <a:r>
              <a:rPr lang="ru-RU" sz="26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тора. </a:t>
            </a:r>
            <a:r>
              <a:rPr lang="ru-RU" sz="26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Балага</a:t>
            </a:r>
            <a:r>
              <a:rPr lang="ru-RU" sz="26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белем</a:t>
            </a:r>
            <a:r>
              <a:rPr lang="ru-RU" sz="26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һәм</a:t>
            </a:r>
            <a:r>
              <a:rPr lang="ru-RU" sz="26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тәрбия</a:t>
            </a:r>
            <a:r>
              <a:rPr lang="ru-RU" sz="26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уен</a:t>
            </a:r>
            <a:r>
              <a:rPr lang="ru-RU" sz="26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аркылы</a:t>
            </a:r>
            <a:r>
              <a:rPr lang="ru-RU" sz="26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яхшырак</a:t>
            </a:r>
            <a:r>
              <a:rPr lang="ru-RU" sz="26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бирелә</a:t>
            </a:r>
            <a:r>
              <a:rPr lang="ru-RU" sz="26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6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Ул</a:t>
            </a:r>
            <a:r>
              <a:rPr lang="ru-RU" sz="26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уйнаган</a:t>
            </a:r>
            <a:r>
              <a:rPr lang="ru-RU" sz="26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вакытта</a:t>
            </a:r>
            <a:r>
              <a:rPr lang="ru-RU" sz="26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бик</a:t>
            </a:r>
            <a:r>
              <a:rPr lang="ru-RU" sz="26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күп</a:t>
            </a:r>
            <a:r>
              <a:rPr lang="ru-RU" sz="26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нәрсәләрне</a:t>
            </a:r>
            <a:r>
              <a:rPr lang="ru-RU" sz="26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таный</a:t>
            </a:r>
            <a:r>
              <a:rPr lang="ru-RU" sz="26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6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үзенә</a:t>
            </a:r>
            <a:r>
              <a:rPr lang="ru-RU" sz="26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күнекмәләр</a:t>
            </a:r>
            <a:r>
              <a:rPr lang="ru-RU" sz="26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ала. </a:t>
            </a:r>
            <a:r>
              <a:rPr lang="ru-RU" sz="26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Уен</a:t>
            </a:r>
            <a:r>
              <a:rPr lang="ru-RU" sz="26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формасында</a:t>
            </a:r>
            <a:r>
              <a:rPr lang="ru-RU" sz="26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оештырылган</a:t>
            </a:r>
            <a:r>
              <a:rPr lang="ru-RU" sz="26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дәресләр</a:t>
            </a:r>
            <a:r>
              <a:rPr lang="ru-RU" sz="26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фән</a:t>
            </a:r>
            <a:r>
              <a:rPr lang="ru-RU" sz="26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белән</a:t>
            </a:r>
            <a:r>
              <a:rPr lang="ru-RU" sz="26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кызыксынуны</a:t>
            </a:r>
            <a:r>
              <a:rPr lang="ru-RU" sz="26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көчәйтә</a:t>
            </a:r>
            <a:r>
              <a:rPr lang="ru-RU" sz="26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6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баланың</a:t>
            </a:r>
            <a:r>
              <a:rPr lang="ru-RU" sz="26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мөстәкыйльлеген</a:t>
            </a:r>
            <a:r>
              <a:rPr lang="ru-RU" sz="26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үстерә</a:t>
            </a:r>
            <a:r>
              <a:rPr lang="ru-RU" sz="26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10950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274638"/>
            <a:ext cx="7283152" cy="1143000"/>
          </a:xfrm>
        </p:spPr>
        <p:txBody>
          <a:bodyPr>
            <a:normAutofit fontScale="90000"/>
          </a:bodyPr>
          <a:lstStyle/>
          <a:p>
            <a:r>
              <a:rPr lang="tt-RU" dirty="0" smtClean="0">
                <a:solidFill>
                  <a:srgbClr val="002060"/>
                </a:solidFill>
              </a:rPr>
              <a:t>Үзегезгә охшаган җөмләне алып, дәвам итегез.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9632" y="1700808"/>
            <a:ext cx="7560840" cy="4425355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tt-RU" dirty="0" smtClean="0"/>
              <a:t>Мин белдем.....        (Я узнал/узнала....)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tt-RU" dirty="0" smtClean="0"/>
              <a:t>Миңа ошады....     (Мне понравилос</a:t>
            </a:r>
            <a:r>
              <a:rPr lang="ru-RU" dirty="0" smtClean="0"/>
              <a:t>ь….</a:t>
            </a:r>
            <a:r>
              <a:rPr lang="tt-RU" dirty="0" smtClean="0"/>
              <a:t>)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tt-RU" dirty="0" smtClean="0"/>
              <a:t>Мин өйрәндем... (Я научился/научилас</a:t>
            </a:r>
            <a:r>
              <a:rPr lang="ru-RU" dirty="0" smtClean="0"/>
              <a:t>ь..</a:t>
            </a:r>
            <a:r>
              <a:rPr lang="tt-RU" dirty="0" smtClean="0"/>
              <a:t>)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tt-RU" dirty="0" smtClean="0"/>
              <a:t>Мин эшләп карыйм....  (Я попробую...)</a:t>
            </a:r>
            <a:endParaRPr lang="ru-RU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9408" y="5373216"/>
            <a:ext cx="6407150" cy="1023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90581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913923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15000"/>
              </a:lnSpc>
              <a:spcAft>
                <a:spcPts val="0"/>
              </a:spcAft>
              <a:buNone/>
            </a:pPr>
            <a:r>
              <a:rPr lang="tt-RU" b="1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Укытучым!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15000"/>
              </a:lnSpc>
              <a:spcAft>
                <a:spcPts val="0"/>
              </a:spcAft>
              <a:buNone/>
            </a:pPr>
            <a:r>
              <a:rPr lang="tt-RU" b="1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Яшəгəн һəр көнең,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15000"/>
              </a:lnSpc>
              <a:spcAft>
                <a:spcPts val="0"/>
              </a:spcAft>
              <a:buNone/>
            </a:pPr>
            <a:r>
              <a:rPr lang="tt-RU" b="1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Эшлəгəн һəр эшең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15000"/>
              </a:lnSpc>
              <a:spcAft>
                <a:spcPts val="0"/>
              </a:spcAft>
              <a:buNone/>
            </a:pPr>
            <a:r>
              <a:rPr lang="tt-RU" b="1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Сузылсын якты бер нур булып.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15000"/>
              </a:lnSpc>
              <a:spcAft>
                <a:spcPts val="0"/>
              </a:spcAft>
              <a:buNone/>
            </a:pPr>
            <a:r>
              <a:rPr lang="tt-RU" b="1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Сайлаган юлыңа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15000"/>
              </a:lnSpc>
              <a:spcAft>
                <a:spcPts val="0"/>
              </a:spcAft>
              <a:buNone/>
            </a:pPr>
            <a:r>
              <a:rPr lang="tt-RU" b="1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Гомерең буена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15000"/>
              </a:lnSpc>
              <a:spcAft>
                <a:spcPts val="0"/>
              </a:spcAft>
              <a:buNone/>
            </a:pPr>
            <a:r>
              <a:rPr lang="tt-RU" b="1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Рəхмəтлəр өелсен тау булып</a:t>
            </a:r>
            <a:r>
              <a:rPr lang="tt-RU" dirty="0">
                <a:latin typeface="Times New Roman"/>
                <a:ea typeface="Calibri"/>
                <a:cs typeface="Times New Roman"/>
              </a:rPr>
              <a:t>.</a:t>
            </a:r>
            <a:endParaRPr lang="ru-RU" sz="1800" dirty="0">
              <a:ea typeface="Calibri"/>
              <a:cs typeface="Times New Roman"/>
            </a:endParaRPr>
          </a:p>
          <a:p>
            <a:pPr marL="0" indent="0">
              <a:buNone/>
            </a:pPr>
            <a:r>
              <a:rPr lang="tt-RU" dirty="0" smtClean="0"/>
              <a:t>                                                       </a:t>
            </a:r>
            <a:r>
              <a:rPr lang="tt-RU" dirty="0" smtClean="0">
                <a:solidFill>
                  <a:srgbClr val="002060"/>
                </a:solidFill>
              </a:rPr>
              <a:t>Фəнис Яруллин 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321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403648" y="404664"/>
            <a:ext cx="7344816" cy="59031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  <a:spcBef>
                <a:spcPct val="20000"/>
              </a:spcBef>
            </a:pPr>
            <a:endParaRPr lang="tt-RU" sz="3200" b="1" dirty="0" smtClean="0">
              <a:solidFill>
                <a:srgbClr val="00206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lvl="0" algn="ctr">
              <a:lnSpc>
                <a:spcPct val="115000"/>
              </a:lnSpc>
              <a:spcBef>
                <a:spcPct val="20000"/>
              </a:spcBef>
            </a:pPr>
            <a:r>
              <a:rPr lang="tt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Укытучым</a:t>
            </a:r>
            <a:r>
              <a:rPr lang="tt-RU" sz="3200" b="1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!</a:t>
            </a:r>
            <a:endParaRPr lang="ru-RU" sz="3200" b="1" dirty="0">
              <a:solidFill>
                <a:srgbClr val="00206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lvl="0" algn="ctr">
              <a:lnSpc>
                <a:spcPct val="115000"/>
              </a:lnSpc>
              <a:spcBef>
                <a:spcPct val="20000"/>
              </a:spcBef>
            </a:pPr>
            <a:r>
              <a:rPr lang="tt-RU" sz="3200" b="1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Яшəгəн һəр көнең,</a:t>
            </a:r>
            <a:endParaRPr lang="ru-RU" sz="3200" b="1" dirty="0">
              <a:solidFill>
                <a:srgbClr val="00206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lvl="0" algn="ctr">
              <a:lnSpc>
                <a:spcPct val="115000"/>
              </a:lnSpc>
              <a:spcBef>
                <a:spcPct val="20000"/>
              </a:spcBef>
            </a:pPr>
            <a:r>
              <a:rPr lang="tt-RU" sz="3200" b="1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Эшлəгəн һəр эшең</a:t>
            </a:r>
            <a:endParaRPr lang="ru-RU" sz="3200" b="1" dirty="0">
              <a:solidFill>
                <a:srgbClr val="00206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lvl="0" algn="ctr">
              <a:lnSpc>
                <a:spcPct val="115000"/>
              </a:lnSpc>
              <a:spcBef>
                <a:spcPct val="20000"/>
              </a:spcBef>
            </a:pPr>
            <a:r>
              <a:rPr lang="tt-RU" sz="3200" b="1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Сузылсын якты бер нур булып.</a:t>
            </a:r>
            <a:endParaRPr lang="ru-RU" sz="3200" b="1" dirty="0">
              <a:solidFill>
                <a:srgbClr val="00206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lvl="0" algn="ctr">
              <a:lnSpc>
                <a:spcPct val="115000"/>
              </a:lnSpc>
              <a:spcBef>
                <a:spcPct val="20000"/>
              </a:spcBef>
            </a:pPr>
            <a:r>
              <a:rPr lang="tt-RU" sz="3200" b="1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Сайлаган юлыңа</a:t>
            </a:r>
            <a:endParaRPr lang="ru-RU" sz="3200" b="1" dirty="0">
              <a:solidFill>
                <a:srgbClr val="00206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lvl="0" algn="ctr">
              <a:lnSpc>
                <a:spcPct val="115000"/>
              </a:lnSpc>
              <a:spcBef>
                <a:spcPct val="20000"/>
              </a:spcBef>
            </a:pPr>
            <a:r>
              <a:rPr lang="tt-RU" sz="3200" b="1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Гомерең буена</a:t>
            </a:r>
            <a:endParaRPr lang="ru-RU" sz="3200" b="1" dirty="0">
              <a:solidFill>
                <a:srgbClr val="00206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lvl="0" algn="ctr">
              <a:lnSpc>
                <a:spcPct val="115000"/>
              </a:lnSpc>
              <a:spcBef>
                <a:spcPct val="20000"/>
              </a:spcBef>
            </a:pPr>
            <a:r>
              <a:rPr lang="tt-RU" sz="3200" b="1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Рəхмəтлəр өелсен тау булып</a:t>
            </a:r>
            <a:r>
              <a:rPr lang="tt-RU" sz="32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.</a:t>
            </a:r>
            <a:endParaRPr lang="ru-RU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lvl="0">
              <a:spcBef>
                <a:spcPct val="20000"/>
              </a:spcBef>
            </a:pPr>
            <a:r>
              <a:rPr lang="tt-RU" sz="3200" dirty="0">
                <a:solidFill>
                  <a:prstClr val="black"/>
                </a:solidFill>
              </a:rPr>
              <a:t>                                             </a:t>
            </a:r>
            <a:r>
              <a:rPr lang="tt-RU" sz="3200" dirty="0" smtClean="0">
                <a:solidFill>
                  <a:srgbClr val="002060"/>
                </a:solidFill>
              </a:rPr>
              <a:t>Фəнис </a:t>
            </a:r>
            <a:r>
              <a:rPr lang="tt-RU" sz="3200" dirty="0">
                <a:solidFill>
                  <a:srgbClr val="002060"/>
                </a:solidFill>
              </a:rPr>
              <a:t>Яруллин </a:t>
            </a:r>
            <a:endParaRPr lang="ru-RU" sz="3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2561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6000" b="1" spc="50" dirty="0" err="1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  <a:ea typeface="Tahoma" pitchFamily="34" charset="0"/>
                <a:cs typeface="Tahoma" pitchFamily="34" charset="0"/>
              </a:rPr>
              <a:t>Игътибарыгыз</a:t>
            </a:r>
            <a:r>
              <a:rPr lang="ru-RU" sz="60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  <a:ea typeface="Tahoma" pitchFamily="34" charset="0"/>
                <a:cs typeface="Tahoma" pitchFamily="34" charset="0"/>
              </a:rPr>
              <a:t> </a:t>
            </a:r>
            <a:endParaRPr lang="ru-RU" sz="6000" b="1" spc="50" dirty="0" smtClean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/>
              <a:ea typeface="Tahoma" pitchFamily="34" charset="0"/>
              <a:cs typeface="Tahoma" pitchFamily="34" charset="0"/>
            </a:endParaRPr>
          </a:p>
          <a:p>
            <a:pPr marL="0" lvl="0" indent="0"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6000" b="1" spc="50" dirty="0" err="1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  <a:ea typeface="Tahoma" pitchFamily="34" charset="0"/>
                <a:cs typeface="Tahoma" pitchFamily="34" charset="0"/>
              </a:rPr>
              <a:t>өчен</a:t>
            </a:r>
            <a:r>
              <a:rPr lang="ru-RU" sz="60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  <a:ea typeface="Tahoma" pitchFamily="34" charset="0"/>
                <a:cs typeface="Tahoma" pitchFamily="34" charset="0"/>
              </a:rPr>
              <a:t>  </a:t>
            </a:r>
          </a:p>
          <a:p>
            <a:pPr marL="0" lvl="0" indent="0"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6000" b="1" spc="50" dirty="0" err="1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  <a:ea typeface="Tahoma" pitchFamily="34" charset="0"/>
                <a:cs typeface="Tahoma" pitchFamily="34" charset="0"/>
              </a:rPr>
              <a:t>рәхмәт</a:t>
            </a:r>
            <a:r>
              <a:rPr lang="ru-RU" sz="60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  <a:ea typeface="Tahoma" pitchFamily="34" charset="0"/>
                <a:cs typeface="Tahoma" pitchFamily="34" charset="0"/>
              </a:rPr>
              <a:t>!</a:t>
            </a:r>
            <a:endParaRPr lang="ru-RU" sz="6000" b="1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/>
              <a:ea typeface="Tahoma" pitchFamily="34" charset="0"/>
              <a:cs typeface="Tahoma" pitchFamily="34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4636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49944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5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Уеннар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628800"/>
            <a:ext cx="7416824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74979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9632" y="404664"/>
            <a:ext cx="7427168" cy="5721499"/>
          </a:xfrm>
        </p:spPr>
        <p:txBody>
          <a:bodyPr/>
          <a:lstStyle/>
          <a:p>
            <a:pPr marL="0" lvl="0" indent="0" algn="ctr">
              <a:lnSpc>
                <a:spcPct val="150000"/>
              </a:lnSpc>
              <a:buNone/>
            </a:pPr>
            <a:r>
              <a:rPr lang="tt-RU" sz="3600" b="1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Тема: </a:t>
            </a:r>
          </a:p>
          <a:p>
            <a:pPr marL="0" lvl="0" indent="0" algn="ctr">
              <a:lnSpc>
                <a:spcPct val="150000"/>
              </a:lnSpc>
              <a:buNone/>
            </a:pPr>
            <a:r>
              <a:rPr lang="tt-RU" sz="3600" b="1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Полилингваль белем бирү шартларында татар телен өйрәтүдә уен алымнары</a:t>
            </a:r>
            <a: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>
              <a:solidFill>
                <a:prstClr val="black"/>
              </a:solidFill>
            </a:endParaRPr>
          </a:p>
          <a:p>
            <a:endParaRPr lang="ru-RU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4941168"/>
            <a:ext cx="6407150" cy="138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6119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9632" y="2204864"/>
            <a:ext cx="7427168" cy="3921299"/>
          </a:xfrm>
        </p:spPr>
        <p:txBody>
          <a:bodyPr/>
          <a:lstStyle/>
          <a:p>
            <a:pPr marL="0" lvl="0" indent="0" algn="just">
              <a:buNone/>
            </a:pPr>
            <a:r>
              <a:rPr lang="tt-RU" sz="3600" i="1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Яхшы оештырылган уен әйбәт эшкә охшый... Һәрбер уенның нигезендә барыннан да элек, хезмәт тырышлыгы, фикер тырышлыгы бар, ди   А.С.Макаренко</a:t>
            </a:r>
            <a:endParaRPr lang="ru-RU" sz="3600" dirty="0" smtClean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259632" y="274638"/>
            <a:ext cx="7427168" cy="1714202"/>
          </a:xfrm>
        </p:spPr>
        <p:txBody>
          <a:bodyPr>
            <a:normAutofit fontScale="90000"/>
          </a:bodyPr>
          <a:lstStyle/>
          <a:p>
            <a:pPr lvl="0" algn="just">
              <a:spcBef>
                <a:spcPts val="0"/>
              </a:spcBef>
            </a:pPr>
            <a:r>
              <a:rPr lang="tt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tt-RU" sz="3600" b="1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Максатым:</a:t>
            </a:r>
            <a:br>
              <a:rPr lang="tt-RU" sz="3600" b="1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tt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- </a:t>
            </a:r>
            <a:r>
              <a:rPr lang="tt-RU" sz="3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уен </a:t>
            </a:r>
            <a:r>
              <a:rPr lang="tt-RU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алымнары белән таныштыру, әлеге алымны практик кулланырга өйрәтү.</a:t>
            </a:r>
            <a:endParaRPr lang="ru-RU" sz="36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5154445"/>
            <a:ext cx="6407150" cy="138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22029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9632" y="260648"/>
            <a:ext cx="7704856" cy="6264696"/>
          </a:xfrm>
        </p:spPr>
        <p:txBody>
          <a:bodyPr>
            <a:normAutofit fontScale="92500" lnSpcReduction="10000"/>
          </a:bodyPr>
          <a:lstStyle/>
          <a:p>
            <a:pPr lvl="0" indent="0" algn="just">
              <a:buNone/>
            </a:pPr>
            <a:r>
              <a:rPr lang="tt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Сүзләр белән бәйле күп төрле биремнәр дә балаларда кызыксыну уята:</a:t>
            </a:r>
            <a:endParaRPr lang="ru-RU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buNone/>
            </a:pPr>
            <a:r>
              <a:rPr lang="tt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tt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аерым билгеләр буенча сүзләр табу </a:t>
            </a:r>
            <a:r>
              <a:rPr lang="tt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(беренче яки соңгы аваз, хәреф һәм ижек буенча; бирелгән тема ягъни рәсем буенча; синонимнар һәм антонимнар табу);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buNone/>
            </a:pPr>
            <a:r>
              <a:rPr lang="tt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сүз төзү </a:t>
            </a:r>
            <a:r>
              <a:rPr lang="tt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(төшеп калган хәрефләрне кую; таралган хәрефләрне тиешле тәртиптә урнаштыру);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lvl="0" indent="0" algn="just">
              <a:buNone/>
            </a:pPr>
            <a:r>
              <a:rPr lang="tt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tt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яңа сүзләр ясау </a:t>
            </a:r>
            <a:r>
              <a:rPr lang="tt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(бер хәрефне икенчесе белән алмаштыру, хәрефләр, ижекләр өстәү яки алып ташлау, сүзне озайту я кыскарту);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buNone/>
            </a:pPr>
            <a:r>
              <a:rPr lang="tt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tt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бирелгән сүзләр белән сүзтезмәләр төзү.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30747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9632" y="2708920"/>
            <a:ext cx="7560840" cy="3888432"/>
          </a:xfrm>
        </p:spPr>
        <p:txBody>
          <a:bodyPr>
            <a:normAutofit/>
          </a:bodyPr>
          <a:lstStyle/>
          <a:p>
            <a:pPr marL="0" lvl="0" indent="0" algn="just">
              <a:buNone/>
            </a:pPr>
            <a:r>
              <a:rPr lang="tt-RU" sz="24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1нче хәрефен үзгәртеп сүз яса:  </a:t>
            </a:r>
            <a:r>
              <a:rPr lang="tt-RU" b="1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т</a:t>
            </a:r>
            <a:r>
              <a:rPr lang="tt-RU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аш – </a:t>
            </a:r>
            <a:r>
              <a:rPr lang="tt-RU" b="1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к</a:t>
            </a:r>
            <a:r>
              <a:rPr lang="tt-RU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аш – </a:t>
            </a:r>
            <a:r>
              <a:rPr lang="tt-RU" b="1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б</a:t>
            </a:r>
            <a:r>
              <a:rPr lang="tt-RU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аш.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0" lvl="0" indent="0" algn="just">
              <a:buNone/>
            </a:pPr>
            <a:r>
              <a:rPr lang="tt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2нче хәрефен үзгәртеп сүз яса: </a:t>
            </a:r>
            <a:r>
              <a:rPr lang="tt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tt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tt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 – т</a:t>
            </a:r>
            <a:r>
              <a:rPr lang="tt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</a:t>
            </a:r>
            <a:r>
              <a:rPr lang="tt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 – т</a:t>
            </a:r>
            <a:r>
              <a:rPr lang="tt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ү</a:t>
            </a:r>
            <a:r>
              <a:rPr lang="tt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 – т</a:t>
            </a:r>
            <a:r>
              <a:rPr lang="tt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tt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 – т</a:t>
            </a:r>
            <a:r>
              <a:rPr lang="tt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ы</a:t>
            </a:r>
            <a:r>
              <a:rPr lang="tt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 – т</a:t>
            </a:r>
            <a:r>
              <a:rPr lang="tt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tt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ш.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buNone/>
            </a:pPr>
            <a:r>
              <a:rPr lang="tt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3нче хәрефен үзгәртеп сүз яса: </a:t>
            </a:r>
            <a:r>
              <a:rPr lang="tt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</a:t>
            </a:r>
            <a:r>
              <a:rPr lang="tt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</a:t>
            </a:r>
            <a:r>
              <a:rPr lang="tt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та</a:t>
            </a:r>
            <a:r>
              <a:rPr lang="tt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tt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та</a:t>
            </a:r>
            <a:r>
              <a:rPr lang="tt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tt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та</a:t>
            </a:r>
            <a:r>
              <a:rPr lang="tt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tt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та</a:t>
            </a:r>
            <a:r>
              <a:rPr lang="tt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tt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та</a:t>
            </a:r>
            <a:r>
              <a:rPr lang="tt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tt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та</a:t>
            </a:r>
            <a:r>
              <a:rPr lang="tt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</a:t>
            </a:r>
            <a:r>
              <a:rPr lang="tt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та</a:t>
            </a:r>
            <a:r>
              <a:rPr lang="tt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ң</a:t>
            </a:r>
            <a:r>
              <a:rPr lang="tt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та</a:t>
            </a:r>
            <a:r>
              <a:rPr lang="tt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lang="tt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lvl="0" indent="0" algn="just">
              <a:buNone/>
            </a:pPr>
            <a:r>
              <a:rPr lang="tt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Таш – </a:t>
            </a:r>
            <a:r>
              <a:rPr lang="tt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tt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аш – к</a:t>
            </a:r>
            <a:r>
              <a:rPr lang="tt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ы</a:t>
            </a:r>
            <a:r>
              <a:rPr lang="tt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 – кы</a:t>
            </a:r>
            <a:r>
              <a:rPr lang="tt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tt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tt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tt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ыр – с</a:t>
            </a:r>
            <a:r>
              <a:rPr lang="tt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</a:t>
            </a:r>
            <a:r>
              <a:rPr lang="tt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 – сө</a:t>
            </a:r>
            <a:r>
              <a:rPr lang="tt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tt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һ.б. 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332655"/>
            <a:ext cx="7344816" cy="23762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165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03648" y="404664"/>
            <a:ext cx="7416824" cy="5721499"/>
          </a:xfrm>
        </p:spPr>
        <p:txBody>
          <a:bodyPr/>
          <a:lstStyle/>
          <a:p>
            <a:pPr marL="0" lvl="0" indent="0" algn="ctr">
              <a:buNone/>
            </a:pPr>
            <a:r>
              <a:rPr lang="tt-RU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Таш – таш</a:t>
            </a:r>
            <a:r>
              <a:rPr lang="tt-RU" sz="3600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чы</a:t>
            </a:r>
            <a:r>
              <a:rPr lang="tt-RU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t-RU" sz="3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–– </a:t>
            </a:r>
            <a:r>
              <a:rPr lang="tt-RU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таш</a:t>
            </a:r>
            <a:r>
              <a:rPr lang="tt-RU" sz="3600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сыз</a:t>
            </a:r>
            <a:r>
              <a:rPr lang="tt-RU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таш</a:t>
            </a:r>
            <a:r>
              <a:rPr lang="tt-RU" sz="3600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лы</a:t>
            </a:r>
            <a:r>
              <a:rPr lang="tt-RU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lvl="0" indent="0" algn="ctr">
              <a:buNone/>
            </a:pPr>
            <a:endParaRPr lang="tt-RU" sz="36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>
              <a:buNone/>
            </a:pPr>
            <a:r>
              <a:rPr lang="tt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“Сүз эчендә сүз” </a:t>
            </a:r>
            <a:endParaRPr lang="tt-RU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buNone/>
            </a:pPr>
            <a:r>
              <a:rPr lang="tt-RU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tt-RU" sz="3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Ташлы </a:t>
            </a:r>
            <a:r>
              <a:rPr lang="tt-RU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таш, шат, </a:t>
            </a:r>
            <a:r>
              <a:rPr lang="tt-RU" sz="3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</a:t>
            </a:r>
            <a:r>
              <a:rPr lang="tt-RU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аш, тал, </a:t>
            </a:r>
            <a:r>
              <a:rPr lang="tt-RU" sz="3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тыш, ат . </a:t>
            </a:r>
            <a:endParaRPr lang="ru-RU" sz="3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5157192"/>
            <a:ext cx="6407150" cy="138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424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260648"/>
            <a:ext cx="7920880" cy="5865515"/>
          </a:xfrm>
        </p:spPr>
        <p:txBody>
          <a:bodyPr/>
          <a:lstStyle/>
          <a:p>
            <a:pPr lvl="0" algn="just"/>
            <a:r>
              <a:rPr lang="tt-RU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Нәрсә ул </a:t>
            </a:r>
            <a:r>
              <a:rPr lang="tt-RU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синквейн? </a:t>
            </a:r>
            <a:endParaRPr lang="tt-RU" sz="4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tt-RU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Синквейн ничек языла?</a:t>
            </a:r>
            <a:endParaRPr lang="ru-RU" sz="4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tt-RU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Синквейн - француз теленнән кергән сүз, 5 дигәнне аңлата. Ул шигъри формада язылган кыска әдәби әсәр, билгеле план буенча языла, биш юлдан тора, предметны  </a:t>
            </a:r>
            <a:r>
              <a:rPr lang="tt-RU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(төшенчәне</a:t>
            </a:r>
            <a:r>
              <a:rPr lang="tt-RU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tt-RU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ачык-лый</a:t>
            </a:r>
            <a:r>
              <a:rPr lang="tt-RU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4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45203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11113"/>
            <a:ext cx="9113837" cy="6834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31744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478</TotalTime>
  <Words>469</Words>
  <Application>Microsoft Office PowerPoint</Application>
  <PresentationFormat>Экран (4:3)</PresentationFormat>
  <Paragraphs>55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БАШКОРТСТАН РЕСПУБЛИКАСЫ УФА  ШӘҺӘРЕ КАЛА ОКРУГЫ  ОРДЖОНИКИДЗЕ РАЙОНЫНЫҢ 98нче  МӘКТӘБЕ     МУНИЦИПАЛЬ   БЮДЖЕТ   ГОМУМИ   БЕЛЕМ    БИРҮ   УЧРЕЖДЕНИЕСЕ</vt:lpstr>
      <vt:lpstr>Уеннар</vt:lpstr>
      <vt:lpstr>Презентация PowerPoint</vt:lpstr>
      <vt:lpstr> Максатым: - уен алымнары белән таныштыру, әлеге алымны практик кулланырга өйрәтү.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Уен технологиясенең әһәмияте</vt:lpstr>
      <vt:lpstr>Үзегезгә охшаган җөмләне алып, дәвам итегез.</vt:lpstr>
      <vt:lpstr>Презентация PowerPoint</vt:lpstr>
      <vt:lpstr>Презентация PowerPoint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Irina</dc:creator>
  <cp:lastModifiedBy>Irina</cp:lastModifiedBy>
  <cp:revision>27</cp:revision>
  <dcterms:created xsi:type="dcterms:W3CDTF">2017-11-13T18:33:05Z</dcterms:created>
  <dcterms:modified xsi:type="dcterms:W3CDTF">2017-12-04T18:42:52Z</dcterms:modified>
</cp:coreProperties>
</file>