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8" r:id="rId4"/>
    <p:sldId id="261" r:id="rId5"/>
    <p:sldId id="262" r:id="rId6"/>
    <p:sldId id="267" r:id="rId7"/>
    <p:sldId id="264" r:id="rId8"/>
    <p:sldId id="259" r:id="rId9"/>
    <p:sldId id="260" r:id="rId10"/>
    <p:sldId id="265" r:id="rId11"/>
    <p:sldId id="268" r:id="rId12"/>
    <p:sldId id="269" r:id="rId13"/>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E3FB006-E9EA-44CC-8F0C-6EC9CB2AF51B}" type="datetimeFigureOut">
              <a:rPr lang="ru-RU" smtClean="0"/>
              <a:t>24.12.2015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CC2802-7D21-409E-B44F-EEE48F1D02AC}"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E3FB006-E9EA-44CC-8F0C-6EC9CB2AF51B}" type="datetimeFigureOut">
              <a:rPr lang="ru-RU" smtClean="0"/>
              <a:t>24.12.2015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CC2802-7D21-409E-B44F-EEE48F1D02A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E3FB006-E9EA-44CC-8F0C-6EC9CB2AF51B}" type="datetimeFigureOut">
              <a:rPr lang="ru-RU" smtClean="0"/>
              <a:t>24.12.2015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CC2802-7D21-409E-B44F-EEE48F1D02A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3FB006-E9EA-44CC-8F0C-6EC9CB2AF51B}" type="datetimeFigureOut">
              <a:rPr lang="ru-RU" smtClean="0"/>
              <a:t>24.12.2015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CC2802-7D21-409E-B44F-EEE48F1D02AC}"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E3FB006-E9EA-44CC-8F0C-6EC9CB2AF51B}" type="datetimeFigureOut">
              <a:rPr lang="ru-RU" smtClean="0"/>
              <a:t>24.12.2015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CC2802-7D21-409E-B44F-EEE48F1D02A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3FB006-E9EA-44CC-8F0C-6EC9CB2AF51B}" type="datetimeFigureOut">
              <a:rPr lang="ru-RU" smtClean="0"/>
              <a:t>24.12.2015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CC2802-7D21-409E-B44F-EEE48F1D02AC}"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E3FB006-E9EA-44CC-8F0C-6EC9CB2AF51B}" type="datetimeFigureOut">
              <a:rPr lang="ru-RU" smtClean="0"/>
              <a:t>24.12.2015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3CC2802-7D21-409E-B44F-EEE48F1D02AC}"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E3FB006-E9EA-44CC-8F0C-6EC9CB2AF51B}" type="datetimeFigureOut">
              <a:rPr lang="ru-RU" smtClean="0"/>
              <a:t>24.12.2015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3CC2802-7D21-409E-B44F-EEE48F1D02A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FB006-E9EA-44CC-8F0C-6EC9CB2AF51B}" type="datetimeFigureOut">
              <a:rPr lang="ru-RU" smtClean="0"/>
              <a:t>24.12.2015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3CC2802-7D21-409E-B44F-EEE48F1D02A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E3FB006-E9EA-44CC-8F0C-6EC9CB2AF51B}" type="datetimeFigureOut">
              <a:rPr lang="ru-RU" smtClean="0"/>
              <a:t>24.12.2015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CC2802-7D21-409E-B44F-EEE48F1D02A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E3FB006-E9EA-44CC-8F0C-6EC9CB2AF51B}" type="datetimeFigureOut">
              <a:rPr lang="ru-RU" smtClean="0"/>
              <a:t>24.12.2015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CC2802-7D21-409E-B44F-EEE48F1D02AC}"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E3FB006-E9EA-44CC-8F0C-6EC9CB2AF51B}" type="datetimeFigureOut">
              <a:rPr lang="ru-RU" smtClean="0"/>
              <a:t>24.12.2015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3CC2802-7D21-409E-B44F-EEE48F1D02A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7" y="404664"/>
            <a:ext cx="8280920" cy="1224136"/>
          </a:xfrm>
        </p:spPr>
        <p:txBody>
          <a:bodyPr/>
          <a:lstStyle/>
          <a:p>
            <a:pPr marL="182880" indent="457200" algn="ctr">
              <a:buNone/>
            </a:pPr>
            <a:r>
              <a:rPr lang="ru-RU" sz="3200" b="0" cap="all" dirty="0">
                <a:solidFill>
                  <a:srgbClr val="4E3B30"/>
                </a:solidFill>
                <a:effectLst>
                  <a:reflection blurRad="12700" stA="48000" endA="300" endPos="55000" dir="5400000" sy="-90000" algn="bl" rotWithShape="0"/>
                </a:effectLst>
                <a:latin typeface="Times New Roman" pitchFamily="18" charset="0"/>
                <a:cs typeface="Times New Roman" pitchFamily="18" charset="0"/>
              </a:rPr>
              <a:t>ГАЛИМ      РИЗА </a:t>
            </a:r>
            <a:r>
              <a:rPr lang="ru-RU" sz="3200" b="0" cap="all" dirty="0" err="1">
                <a:solidFill>
                  <a:srgbClr val="4E3B30"/>
                </a:solidFill>
                <a:effectLst>
                  <a:reflection blurRad="12700" stA="48000" endA="300" endPos="55000" dir="5400000" sy="-90000" algn="bl" rotWithShape="0"/>
                </a:effectLst>
                <a:latin typeface="Times New Roman" pitchFamily="18" charset="0"/>
                <a:cs typeface="Times New Roman" pitchFamily="18" charset="0"/>
              </a:rPr>
              <a:t>ФӘХрЕТДИННЕҢ</a:t>
            </a:r>
            <a:r>
              <a:rPr lang="ru-RU" sz="3200" b="0" cap="all" dirty="0">
                <a:solidFill>
                  <a:srgbClr val="4E3B30"/>
                </a:solidFill>
                <a:effectLst>
                  <a:reflection blurRad="12700" stA="48000" endA="300" endPos="55000" dir="5400000" sy="-90000" algn="bl" rotWithShape="0"/>
                </a:effectLst>
                <a:latin typeface="Times New Roman" pitchFamily="18" charset="0"/>
                <a:cs typeface="Times New Roman" pitchFamily="18" charset="0"/>
              </a:rPr>
              <a:t>   </a:t>
            </a:r>
            <a:br>
              <a:rPr lang="ru-RU" sz="3200" b="0" cap="all" dirty="0">
                <a:solidFill>
                  <a:srgbClr val="4E3B30"/>
                </a:solidFill>
                <a:effectLst>
                  <a:reflection blurRad="12700" stA="48000" endA="300" endPos="55000" dir="5400000" sy="-90000" algn="bl" rotWithShape="0"/>
                </a:effectLst>
                <a:latin typeface="Times New Roman" pitchFamily="18" charset="0"/>
                <a:cs typeface="Times New Roman" pitchFamily="18" charset="0"/>
              </a:rPr>
            </a:br>
            <a:r>
              <a:rPr lang="ru-RU" sz="3200" b="0" cap="all" dirty="0">
                <a:solidFill>
                  <a:srgbClr val="4E3B30"/>
                </a:solidFill>
                <a:effectLst>
                  <a:reflection blurRad="12700" stA="48000" endA="300" endPos="55000" dir="5400000" sy="-90000" algn="bl" rotWithShape="0"/>
                </a:effectLst>
                <a:latin typeface="Times New Roman" pitchFamily="18" charset="0"/>
                <a:cs typeface="Times New Roman" pitchFamily="18" charset="0"/>
              </a:rPr>
              <a:t> «</a:t>
            </a:r>
            <a:r>
              <a:rPr lang="ru-RU" sz="3200" b="0" cap="all" dirty="0" err="1">
                <a:solidFill>
                  <a:srgbClr val="4E3B30"/>
                </a:solidFill>
                <a:effectLst>
                  <a:reflection blurRad="12700" stA="48000" endA="300" endPos="55000" dir="5400000" sy="-90000" algn="bl" rotWithShape="0"/>
                </a:effectLst>
                <a:latin typeface="Times New Roman" pitchFamily="18" charset="0"/>
                <a:cs typeface="Times New Roman" pitchFamily="18" charset="0"/>
              </a:rPr>
              <a:t>Нәсыйхәт</a:t>
            </a:r>
            <a:r>
              <a:rPr lang="ru-RU" sz="3200" b="0" cap="all" dirty="0">
                <a:solidFill>
                  <a:srgbClr val="4E3B30"/>
                </a:solidFill>
                <a:effectLst>
                  <a:reflection blurRad="12700" stA="48000" endA="300" endPos="55000" dir="5400000" sy="-90000" algn="bl" rotWithShape="0"/>
                </a:effectLst>
                <a:latin typeface="Times New Roman" pitchFamily="18" charset="0"/>
                <a:cs typeface="Times New Roman" pitchFamily="18" charset="0"/>
              </a:rPr>
              <a:t>» </a:t>
            </a:r>
            <a:r>
              <a:rPr lang="ru-RU" sz="3200" b="0" cap="all" dirty="0" err="1">
                <a:solidFill>
                  <a:srgbClr val="4E3B30"/>
                </a:solidFill>
                <a:effectLst>
                  <a:reflection blurRad="12700" stA="48000" endA="300" endPos="55000" dir="5400000" sy="-90000" algn="bl" rotWithShape="0"/>
                </a:effectLst>
                <a:latin typeface="Times New Roman" pitchFamily="18" charset="0"/>
                <a:cs typeface="Times New Roman" pitchFamily="18" charset="0"/>
              </a:rPr>
              <a:t>китабыннан</a:t>
            </a:r>
            <a:r>
              <a:rPr lang="ru-RU" sz="2800" b="0" cap="all" dirty="0">
                <a:solidFill>
                  <a:srgbClr val="4E3B30"/>
                </a:solidFill>
                <a:effectLst>
                  <a:reflection blurRad="12700" stA="48000" endA="300" endPos="55000" dir="5400000" sy="-90000" algn="bl" rotWithShape="0"/>
                </a:effectLst>
                <a:latin typeface="Times New Roman" pitchFamily="18" charset="0"/>
                <a:cs typeface="Times New Roman" pitchFamily="18" charset="0"/>
              </a:rPr>
              <a:t>:</a:t>
            </a:r>
            <a:endParaRPr lang="ru-RU" sz="4000" dirty="0">
              <a:solidFill>
                <a:srgbClr val="002060"/>
              </a:solidFill>
              <a:latin typeface="Times New Roman" panose="02020603050405020304" pitchFamily="18" charset="0"/>
              <a:cs typeface="Times New Roman" panose="02020603050405020304" pitchFamily="18" charset="0"/>
            </a:endParaRPr>
          </a:p>
        </p:txBody>
      </p:sp>
      <p:pic>
        <p:nvPicPr>
          <p:cNvPr id="3" name="Содержимое 3" descr="untitled.bmp"/>
          <p:cNvPicPr>
            <a:picLocks noChangeAspect="1"/>
          </p:cNvPicPr>
          <p:nvPr/>
        </p:nvPicPr>
        <p:blipFill>
          <a:blip r:embed="rId2"/>
          <a:stretch>
            <a:fillRect/>
          </a:stretch>
        </p:blipFill>
        <p:spPr>
          <a:xfrm>
            <a:off x="571472" y="1785926"/>
            <a:ext cx="4071965" cy="4191000"/>
          </a:xfrm>
          <a:prstGeom prst="rect">
            <a:avLst/>
          </a:prstGeom>
        </p:spPr>
      </p:pic>
      <p:sp>
        <p:nvSpPr>
          <p:cNvPr id="4" name="Прямоугольник 3"/>
          <p:cNvSpPr/>
          <p:nvPr/>
        </p:nvSpPr>
        <p:spPr>
          <a:xfrm>
            <a:off x="4860032" y="1905506"/>
            <a:ext cx="4032448" cy="30469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tt-RU"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үз урыныңда авышмыйча                </a:t>
            </a:r>
          </a:p>
          <a:p>
            <a:pPr marL="0" marR="0" lvl="0" indent="0" defTabSz="914400" eaLnBrk="1" fontAlgn="auto" latinLnBrk="0" hangingPunct="1">
              <a:lnSpc>
                <a:spcPct val="100000"/>
              </a:lnSpc>
              <a:spcBef>
                <a:spcPts val="0"/>
              </a:spcBef>
              <a:spcAft>
                <a:spcPts val="0"/>
              </a:spcAft>
              <a:buClrTx/>
              <a:buSzTx/>
              <a:buFontTx/>
              <a:buNone/>
              <a:tabLst/>
              <a:defRPr/>
            </a:pPr>
            <a:r>
              <a:rPr kumimoji="0" lang="tt-RU"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дөрес утыр;</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tt-RU"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дәрескә күңел сал;</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tt-RU"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сораган сүзне дөрес     </a:t>
            </a:r>
          </a:p>
          <a:p>
            <a:pPr marL="0" marR="0" lvl="0" indent="0" defTabSz="914400" eaLnBrk="1" fontAlgn="auto" latinLnBrk="0" hangingPunct="1">
              <a:lnSpc>
                <a:spcPct val="100000"/>
              </a:lnSpc>
              <a:spcBef>
                <a:spcPts val="0"/>
              </a:spcBef>
              <a:spcAft>
                <a:spcPts val="0"/>
              </a:spcAft>
              <a:buClrTx/>
              <a:buSzTx/>
              <a:buFontTx/>
              <a:buNone/>
              <a:tabLst/>
              <a:defRPr/>
            </a:pPr>
            <a:r>
              <a:rPr kumimoji="0" lang="tt-RU"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аңлап, ачык  тавыш белән      </a:t>
            </a:r>
          </a:p>
          <a:p>
            <a:pPr marL="0" marR="0" lvl="0" indent="0" defTabSz="914400" eaLnBrk="1" fontAlgn="auto" latinLnBrk="0" hangingPunct="1">
              <a:lnSpc>
                <a:spcPct val="100000"/>
              </a:lnSpc>
              <a:spcBef>
                <a:spcPts val="0"/>
              </a:spcBef>
              <a:spcAft>
                <a:spcPts val="0"/>
              </a:spcAft>
              <a:buClrTx/>
              <a:buSzTx/>
              <a:buFontTx/>
              <a:buNone/>
              <a:tabLst/>
              <a:defRPr/>
            </a:pPr>
            <a:r>
              <a:rPr kumimoji="0" lang="tt-RU"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җавап бир;</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tt-RU"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укытучының һәр сүзен   </a:t>
            </a:r>
          </a:p>
          <a:p>
            <a:pPr marL="0" marR="0" lvl="0" indent="0" defTabSz="914400" eaLnBrk="1" fontAlgn="auto" latinLnBrk="0" hangingPunct="1">
              <a:lnSpc>
                <a:spcPct val="100000"/>
              </a:lnSpc>
              <a:spcBef>
                <a:spcPts val="0"/>
              </a:spcBef>
              <a:spcAft>
                <a:spcPts val="0"/>
              </a:spcAft>
              <a:buClrTx/>
              <a:buSzTx/>
              <a:buFontTx/>
              <a:buNone/>
              <a:tabLst/>
              <a:defRPr/>
            </a:pPr>
            <a:r>
              <a:rPr kumimoji="0" lang="tt-RU"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мәхәббәт белән үтә</a:t>
            </a:r>
            <a:r>
              <a:rPr kumimoji="0" lang="tt-RU" sz="185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t>
            </a:r>
            <a:endParaRPr kumimoji="0" lang="ru-RU"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8518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496943" cy="6120680"/>
          </a:xfrm>
        </p:spPr>
        <p:txBody>
          <a:bodyPr/>
          <a:lstStyle/>
          <a:p>
            <a:pPr marL="0" indent="457200" algn="just">
              <a:buNone/>
            </a:pPr>
            <a:r>
              <a:rPr lang="ru-RU" sz="4000" dirty="0">
                <a:solidFill>
                  <a:srgbClr val="002060"/>
                </a:solidFill>
                <a:latin typeface="Times New Roman" panose="02020603050405020304" pitchFamily="18" charset="0"/>
                <a:cs typeface="Times New Roman" panose="02020603050405020304" pitchFamily="18" charset="0"/>
              </a:rPr>
              <a:t>Кыш </a:t>
            </a:r>
            <a:r>
              <a:rPr lang="ru-RU" sz="4000" dirty="0" err="1">
                <a:solidFill>
                  <a:srgbClr val="002060"/>
                </a:solidFill>
                <a:latin typeface="Times New Roman" panose="02020603050405020304" pitchFamily="18" charset="0"/>
                <a:cs typeface="Times New Roman" panose="02020603050405020304" pitchFamily="18" charset="0"/>
              </a:rPr>
              <a:t>килде</a:t>
            </a:r>
            <a:r>
              <a:rPr lang="ru-RU" sz="4000" dirty="0">
                <a:solidFill>
                  <a:srgbClr val="002060"/>
                </a:solidFill>
                <a:latin typeface="Times New Roman" panose="02020603050405020304" pitchFamily="18" charset="0"/>
                <a:cs typeface="Times New Roman" panose="02020603050405020304" pitchFamily="18" charset="0"/>
              </a:rPr>
              <a:t>. </a:t>
            </a:r>
            <a:r>
              <a:rPr lang="ru-RU" sz="4000" dirty="0" err="1">
                <a:solidFill>
                  <a:srgbClr val="002060"/>
                </a:solidFill>
                <a:latin typeface="Times New Roman" panose="02020603050405020304" pitchFamily="18" charset="0"/>
                <a:cs typeface="Times New Roman" panose="02020603050405020304" pitchFamily="18" charset="0"/>
              </a:rPr>
              <a:t>Балалар</a:t>
            </a:r>
            <a:r>
              <a:rPr lang="ru-RU" sz="4000" dirty="0">
                <a:solidFill>
                  <a:srgbClr val="002060"/>
                </a:solidFill>
                <a:latin typeface="Times New Roman" panose="02020603050405020304" pitchFamily="18" charset="0"/>
                <a:cs typeface="Times New Roman" panose="02020603050405020304" pitchFamily="18" charset="0"/>
              </a:rPr>
              <a:t> </a:t>
            </a:r>
            <a:r>
              <a:rPr lang="ru-RU" sz="4000" dirty="0" err="1">
                <a:solidFill>
                  <a:srgbClr val="002060"/>
                </a:solidFill>
                <a:latin typeface="Times New Roman" panose="02020603050405020304" pitchFamily="18" charset="0"/>
                <a:cs typeface="Times New Roman" panose="02020603050405020304" pitchFamily="18" charset="0"/>
              </a:rPr>
              <a:t>кыш</a:t>
            </a:r>
            <a:r>
              <a:rPr lang="ru-RU" sz="4000" dirty="0" err="1">
                <a:solidFill>
                  <a:srgbClr val="FF0000"/>
                </a:solidFill>
                <a:latin typeface="Times New Roman" panose="02020603050405020304" pitchFamily="18" charset="0"/>
                <a:cs typeface="Times New Roman" panose="02020603050405020304" pitchFamily="18" charset="0"/>
              </a:rPr>
              <a:t>ны</a:t>
            </a:r>
            <a:r>
              <a:rPr lang="ru-RU" sz="4000" dirty="0">
                <a:solidFill>
                  <a:srgbClr val="002060"/>
                </a:solidFill>
                <a:latin typeface="Times New Roman" panose="02020603050405020304" pitchFamily="18" charset="0"/>
                <a:cs typeface="Times New Roman" panose="02020603050405020304" pitchFamily="18" charset="0"/>
              </a:rPr>
              <a:t> </a:t>
            </a:r>
            <a:r>
              <a:rPr lang="ru-RU" sz="4000" dirty="0" err="1">
                <a:solidFill>
                  <a:srgbClr val="002060"/>
                </a:solidFill>
                <a:latin typeface="Times New Roman" panose="02020603050405020304" pitchFamily="18" charset="0"/>
                <a:cs typeface="Times New Roman" panose="02020603050405020304" pitchFamily="18" charset="0"/>
              </a:rPr>
              <a:t>сагынып</a:t>
            </a:r>
            <a:r>
              <a:rPr lang="ru-RU" sz="4000" dirty="0">
                <a:solidFill>
                  <a:srgbClr val="002060"/>
                </a:solidFill>
                <a:latin typeface="Times New Roman" panose="02020603050405020304" pitchFamily="18" charset="0"/>
                <a:cs typeface="Times New Roman" panose="02020603050405020304" pitchFamily="18" charset="0"/>
              </a:rPr>
              <a:t> к</a:t>
            </a:r>
            <a:r>
              <a:rPr lang="tt-RU" sz="4000" dirty="0">
                <a:solidFill>
                  <a:srgbClr val="002060"/>
                </a:solidFill>
                <a:latin typeface="Times New Roman" panose="02020603050405020304" pitchFamily="18" charset="0"/>
                <a:cs typeface="Times New Roman" panose="02020603050405020304" pitchFamily="18" charset="0"/>
              </a:rPr>
              <a:t>өтеп алдылар. Урамда кар бабай ясап куйдылар. Кыш</a:t>
            </a:r>
            <a:r>
              <a:rPr lang="tt-RU" sz="4000" dirty="0">
                <a:solidFill>
                  <a:srgbClr val="FF0000"/>
                </a:solidFill>
                <a:latin typeface="Times New Roman" panose="02020603050405020304" pitchFamily="18" charset="0"/>
                <a:cs typeface="Times New Roman" panose="02020603050405020304" pitchFamily="18" charset="0"/>
              </a:rPr>
              <a:t>ны</a:t>
            </a:r>
            <a:r>
              <a:rPr lang="be-BY" sz="4000" dirty="0">
                <a:solidFill>
                  <a:srgbClr val="FF0000"/>
                </a:solidFill>
                <a:latin typeface="Times New Roman" panose="02020603050405020304" pitchFamily="18" charset="0"/>
                <a:cs typeface="Times New Roman" panose="02020603050405020304" pitchFamily="18" charset="0"/>
              </a:rPr>
              <a:t>ң </a:t>
            </a:r>
            <a:r>
              <a:rPr lang="be-BY" sz="4000" dirty="0">
                <a:solidFill>
                  <a:srgbClr val="002060"/>
                </a:solidFill>
                <a:latin typeface="Times New Roman" panose="02020603050405020304" pitchFamily="18" charset="0"/>
                <a:cs typeface="Times New Roman" panose="02020603050405020304" pitchFamily="18" charset="0"/>
              </a:rPr>
              <a:t>моңа бик ачуы килде. Ачы бураннары бел</a:t>
            </a:r>
            <a:r>
              <a:rPr lang="ru-RU" sz="4000" dirty="0" err="1">
                <a:solidFill>
                  <a:srgbClr val="002060"/>
                </a:solidFill>
                <a:latin typeface="Times New Roman" panose="02020603050405020304" pitchFamily="18" charset="0"/>
                <a:cs typeface="Times New Roman" panose="02020603050405020304" pitchFamily="18" charset="0"/>
              </a:rPr>
              <a:t>ән</a:t>
            </a:r>
            <a:r>
              <a:rPr lang="ru-RU" sz="4000" dirty="0">
                <a:solidFill>
                  <a:srgbClr val="002060"/>
                </a:solidFill>
                <a:latin typeface="Times New Roman" panose="02020603050405020304" pitchFamily="18" charset="0"/>
                <a:cs typeface="Times New Roman" panose="02020603050405020304" pitchFamily="18" charset="0"/>
              </a:rPr>
              <a:t> </a:t>
            </a:r>
            <a:r>
              <a:rPr lang="tt-RU" sz="4000" dirty="0">
                <a:solidFill>
                  <a:srgbClr val="002060"/>
                </a:solidFill>
                <a:latin typeface="Times New Roman" panose="02020603050405020304" pitchFamily="18" charset="0"/>
                <a:cs typeface="Times New Roman" panose="02020603050405020304" pitchFamily="18" charset="0"/>
              </a:rPr>
              <a:t>җил исте. Балалар кыш</a:t>
            </a:r>
            <a:r>
              <a:rPr lang="tt-RU" sz="4000" dirty="0">
                <a:solidFill>
                  <a:srgbClr val="FF0000"/>
                </a:solidFill>
                <a:latin typeface="Times New Roman" panose="02020603050405020304" pitchFamily="18" charset="0"/>
                <a:cs typeface="Times New Roman" panose="02020603050405020304" pitchFamily="18" charset="0"/>
              </a:rPr>
              <a:t>тан</a:t>
            </a:r>
            <a:r>
              <a:rPr lang="tt-RU" sz="4000" dirty="0">
                <a:solidFill>
                  <a:srgbClr val="002060"/>
                </a:solidFill>
                <a:latin typeface="Times New Roman" panose="02020603050405020304" pitchFamily="18" charset="0"/>
                <a:cs typeface="Times New Roman" panose="02020603050405020304" pitchFamily="18" charset="0"/>
              </a:rPr>
              <a:t> курыкмадылар. Кыш</a:t>
            </a:r>
            <a:r>
              <a:rPr lang="tt-RU" sz="4000" dirty="0">
                <a:solidFill>
                  <a:srgbClr val="FF0000"/>
                </a:solidFill>
                <a:latin typeface="Times New Roman" panose="02020603050405020304" pitchFamily="18" charset="0"/>
                <a:cs typeface="Times New Roman" panose="02020603050405020304" pitchFamily="18" charset="0"/>
              </a:rPr>
              <a:t>ка</a:t>
            </a:r>
            <a:r>
              <a:rPr lang="tt-RU" sz="4000" dirty="0">
                <a:solidFill>
                  <a:srgbClr val="002060"/>
                </a:solidFill>
                <a:latin typeface="Times New Roman" panose="02020603050405020304" pitchFamily="18" charset="0"/>
                <a:cs typeface="Times New Roman" panose="02020603050405020304" pitchFamily="18" charset="0"/>
              </a:rPr>
              <a:t> р</a:t>
            </a:r>
            <a:r>
              <a:rPr lang="ru-RU" sz="4000" dirty="0" err="1">
                <a:solidFill>
                  <a:srgbClr val="002060"/>
                </a:solidFill>
                <a:latin typeface="Times New Roman" panose="02020603050405020304" pitchFamily="18" charset="0"/>
                <a:cs typeface="Times New Roman" panose="02020603050405020304" pitchFamily="18" charset="0"/>
              </a:rPr>
              <a:t>әхмәт</a:t>
            </a:r>
            <a:r>
              <a:rPr lang="ru-RU" sz="4000" dirty="0">
                <a:solidFill>
                  <a:srgbClr val="002060"/>
                </a:solidFill>
                <a:latin typeface="Times New Roman" panose="02020603050405020304" pitchFamily="18" charset="0"/>
                <a:cs typeface="Times New Roman" panose="02020603050405020304" pitchFamily="18" charset="0"/>
              </a:rPr>
              <a:t> </a:t>
            </a:r>
            <a:r>
              <a:rPr lang="ru-RU" sz="4000" dirty="0" err="1">
                <a:solidFill>
                  <a:srgbClr val="002060"/>
                </a:solidFill>
                <a:latin typeface="Times New Roman" panose="02020603050405020304" pitchFamily="18" charset="0"/>
                <a:cs typeface="Times New Roman" panose="02020603050405020304" pitchFamily="18" charset="0"/>
              </a:rPr>
              <a:t>әйтеп</a:t>
            </a:r>
            <a:r>
              <a:rPr lang="ru-RU" sz="4000" dirty="0">
                <a:solidFill>
                  <a:srgbClr val="002060"/>
                </a:solidFill>
                <a:latin typeface="Times New Roman" panose="02020603050405020304" pitchFamily="18" charset="0"/>
                <a:cs typeface="Times New Roman" panose="02020603050405020304" pitchFamily="18" charset="0"/>
              </a:rPr>
              <a:t>, </a:t>
            </a:r>
            <a:r>
              <a:rPr lang="ru-RU" sz="4000" dirty="0" err="1">
                <a:solidFill>
                  <a:srgbClr val="002060"/>
                </a:solidFill>
                <a:latin typeface="Times New Roman" panose="02020603050405020304" pitchFamily="18" charset="0"/>
                <a:cs typeface="Times New Roman" panose="02020603050405020304" pitchFamily="18" charset="0"/>
              </a:rPr>
              <a:t>рәхәтләнеп</a:t>
            </a:r>
            <a:r>
              <a:rPr lang="ru-RU" sz="4000" dirty="0">
                <a:solidFill>
                  <a:srgbClr val="002060"/>
                </a:solidFill>
                <a:latin typeface="Times New Roman" panose="02020603050405020304" pitchFamily="18" charset="0"/>
                <a:cs typeface="Times New Roman" panose="02020603050405020304" pitchFamily="18" charset="0"/>
              </a:rPr>
              <a:t> </a:t>
            </a:r>
            <a:r>
              <a:rPr lang="ru-RU" sz="4000" dirty="0" err="1">
                <a:solidFill>
                  <a:srgbClr val="002060"/>
                </a:solidFill>
                <a:latin typeface="Times New Roman" panose="02020603050405020304" pitchFamily="18" charset="0"/>
                <a:cs typeface="Times New Roman" panose="02020603050405020304" pitchFamily="18" charset="0"/>
              </a:rPr>
              <a:t>тимераякта</a:t>
            </a:r>
            <a:r>
              <a:rPr lang="ru-RU" sz="4000" dirty="0">
                <a:solidFill>
                  <a:srgbClr val="002060"/>
                </a:solidFill>
                <a:latin typeface="Times New Roman" panose="02020603050405020304" pitchFamily="18" charset="0"/>
                <a:cs typeface="Times New Roman" panose="02020603050405020304" pitchFamily="18" charset="0"/>
              </a:rPr>
              <a:t>, </a:t>
            </a:r>
            <a:r>
              <a:rPr lang="ru-RU" sz="4000" dirty="0" err="1">
                <a:solidFill>
                  <a:srgbClr val="002060"/>
                </a:solidFill>
                <a:latin typeface="Times New Roman" panose="02020603050405020304" pitchFamily="18" charset="0"/>
                <a:cs typeface="Times New Roman" panose="02020603050405020304" pitchFamily="18" charset="0"/>
              </a:rPr>
              <a:t>чанада</a:t>
            </a:r>
            <a:r>
              <a:rPr lang="ru-RU" sz="4000" dirty="0">
                <a:solidFill>
                  <a:srgbClr val="002060"/>
                </a:solidFill>
                <a:latin typeface="Times New Roman" panose="02020603050405020304" pitchFamily="18" charset="0"/>
                <a:cs typeface="Times New Roman" panose="02020603050405020304" pitchFamily="18" charset="0"/>
              </a:rPr>
              <a:t>, ча</a:t>
            </a:r>
            <a:r>
              <a:rPr lang="be-BY" sz="4000" dirty="0">
                <a:solidFill>
                  <a:srgbClr val="002060"/>
                </a:solidFill>
                <a:latin typeface="Times New Roman" panose="02020603050405020304" pitchFamily="18" charset="0"/>
                <a:cs typeface="Times New Roman" panose="02020603050405020304" pitchFamily="18" charset="0"/>
              </a:rPr>
              <a:t>ңгыда шудылар.</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7145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332656"/>
            <a:ext cx="8280920" cy="720080"/>
          </a:xfrm>
        </p:spPr>
        <p:txBody>
          <a:bodyPr>
            <a:normAutofit lnSpcReduction="10000"/>
          </a:bodyPr>
          <a:lstStyle/>
          <a:p>
            <a:pPr marL="365760" lvl="1" indent="0" algn="ctr">
              <a:buNone/>
            </a:pPr>
            <a:r>
              <a:rPr lang="tt-RU" sz="4200" cap="all" dirty="0">
                <a:solidFill>
                  <a:srgbClr val="4E3B30"/>
                </a:solidFill>
                <a:effectLst>
                  <a:reflection blurRad="12700" stA="48000" endA="300" endPos="55000" dir="5400000" sy="-90000" algn="bl" rotWithShape="0"/>
                </a:effectLst>
                <a:latin typeface="Franklin Gothic Medium"/>
              </a:rPr>
              <a:t>Тест</a:t>
            </a:r>
            <a:r>
              <a:rPr lang="tt-RU" sz="4200" cap="all" dirty="0" smtClean="0">
                <a:solidFill>
                  <a:srgbClr val="4E3B30"/>
                </a:solidFill>
                <a:effectLst>
                  <a:reflection blurRad="12700" stA="48000" endA="300" endPos="55000" dir="5400000" sy="-90000" algn="bl" rotWithShape="0"/>
                </a:effectLst>
                <a:latin typeface="Franklin Gothic Medium"/>
              </a:rPr>
              <a:t>. сүз </a:t>
            </a:r>
            <a:r>
              <a:rPr lang="tt-RU" sz="4200" cap="all" dirty="0">
                <a:solidFill>
                  <a:srgbClr val="4E3B30"/>
                </a:solidFill>
                <a:effectLst>
                  <a:reflection blurRad="12700" stA="48000" endA="300" endPos="55000" dir="5400000" sy="-90000" algn="bl" rotWithShape="0"/>
                </a:effectLst>
                <a:latin typeface="Franklin Gothic Medium"/>
              </a:rPr>
              <a:t>төркеме - исем</a:t>
            </a:r>
            <a:endParaRPr lang="ru-RU" dirty="0"/>
          </a:p>
        </p:txBody>
      </p:sp>
      <p:sp>
        <p:nvSpPr>
          <p:cNvPr id="4" name="Прямоугольник 3"/>
          <p:cNvSpPr/>
          <p:nvPr/>
        </p:nvSpPr>
        <p:spPr>
          <a:xfrm>
            <a:off x="539552" y="1124744"/>
            <a:ext cx="8424936" cy="5293757"/>
          </a:xfrm>
          <a:prstGeom prst="rect">
            <a:avLst/>
          </a:prstGeom>
        </p:spPr>
        <p:txBody>
          <a:bodyPr wrap="square">
            <a:spAutoFit/>
          </a:bodyPr>
          <a:lstStyle/>
          <a:p>
            <a:pPr marL="514350" indent="-514350">
              <a:buNone/>
            </a:pPr>
            <a:r>
              <a:rPr lang="tt-RU" sz="2000" b="1" i="1" dirty="0">
                <a:latin typeface="Times New Roman" pitchFamily="18" charset="0"/>
                <a:cs typeface="Times New Roman" pitchFamily="18" charset="0"/>
              </a:rPr>
              <a:t>1.  Исем –</a:t>
            </a:r>
          </a:p>
          <a:p>
            <a:pPr marL="514350" indent="-514350">
              <a:buNone/>
            </a:pPr>
            <a:r>
              <a:rPr lang="tt-RU" sz="2000" dirty="0">
                <a:latin typeface="Times New Roman" pitchFamily="18" charset="0"/>
                <a:cs typeface="Times New Roman" pitchFamily="18" charset="0"/>
              </a:rPr>
              <a:t>      а)җөмлә кисәге; </a:t>
            </a:r>
            <a:r>
              <a:rPr lang="tt-RU" sz="2000" dirty="0" smtClean="0">
                <a:latin typeface="Times New Roman" pitchFamily="18" charset="0"/>
                <a:cs typeface="Times New Roman" pitchFamily="18" charset="0"/>
              </a:rPr>
              <a:t>            б)сүз </a:t>
            </a:r>
            <a:r>
              <a:rPr lang="tt-RU" sz="2000" dirty="0">
                <a:latin typeface="Times New Roman" pitchFamily="18" charset="0"/>
                <a:cs typeface="Times New Roman" pitchFamily="18" charset="0"/>
              </a:rPr>
              <a:t>төркеме; </a:t>
            </a:r>
            <a:r>
              <a:rPr lang="tt-RU" sz="2000" dirty="0" smtClean="0">
                <a:latin typeface="Times New Roman" pitchFamily="18" charset="0"/>
                <a:cs typeface="Times New Roman" pitchFamily="18" charset="0"/>
              </a:rPr>
              <a:t>                    в)сүз </a:t>
            </a:r>
            <a:r>
              <a:rPr lang="tt-RU" sz="2000" dirty="0">
                <a:latin typeface="Times New Roman" pitchFamily="18" charset="0"/>
                <a:cs typeface="Times New Roman" pitchFamily="18" charset="0"/>
              </a:rPr>
              <a:t>өлеше</a:t>
            </a:r>
          </a:p>
          <a:p>
            <a:pPr marL="514350" indent="-514350">
              <a:buNone/>
            </a:pPr>
            <a:endParaRPr lang="tt-RU" sz="2000" b="1" i="1" dirty="0" smtClean="0">
              <a:latin typeface="Times New Roman" pitchFamily="18" charset="0"/>
              <a:cs typeface="Times New Roman" pitchFamily="18" charset="0"/>
            </a:endParaRPr>
          </a:p>
          <a:p>
            <a:pPr marL="514350" indent="-514350">
              <a:buNone/>
            </a:pPr>
            <a:r>
              <a:rPr lang="tt-RU" sz="2000" b="1" i="1" dirty="0" smtClean="0">
                <a:latin typeface="Times New Roman" pitchFamily="18" charset="0"/>
                <a:cs typeface="Times New Roman" pitchFamily="18" charset="0"/>
              </a:rPr>
              <a:t>2</a:t>
            </a:r>
            <a:r>
              <a:rPr lang="tt-RU" sz="2000" b="1" i="1" dirty="0">
                <a:latin typeface="Times New Roman" pitchFamily="18" charset="0"/>
                <a:cs typeface="Times New Roman" pitchFamily="18" charset="0"/>
              </a:rPr>
              <a:t>. Исемгә туры килгән билгеләмәне күрсәт:</a:t>
            </a:r>
          </a:p>
          <a:p>
            <a:pPr marL="514350" indent="-514350">
              <a:buNone/>
            </a:pPr>
            <a:r>
              <a:rPr lang="tt-RU" sz="2000" dirty="0">
                <a:latin typeface="Times New Roman" pitchFamily="18" charset="0"/>
                <a:cs typeface="Times New Roman" pitchFamily="18" charset="0"/>
              </a:rPr>
              <a:t>      а) предметны белдерә</a:t>
            </a:r>
            <a:r>
              <a:rPr lang="tt-RU" sz="2000" dirty="0" smtClean="0">
                <a:latin typeface="Times New Roman" pitchFamily="18" charset="0"/>
                <a:cs typeface="Times New Roman" pitchFamily="18" charset="0"/>
              </a:rPr>
              <a:t>;                б</a:t>
            </a:r>
            <a:r>
              <a:rPr lang="tt-RU" sz="2000" dirty="0">
                <a:latin typeface="Times New Roman" pitchFamily="18" charset="0"/>
                <a:cs typeface="Times New Roman" pitchFamily="18" charset="0"/>
              </a:rPr>
              <a:t>) предметның эшен,хәрәкәтен белдерә;</a:t>
            </a:r>
          </a:p>
          <a:p>
            <a:pPr marL="514350" indent="-514350">
              <a:buNone/>
            </a:pPr>
            <a:r>
              <a:rPr lang="tt-RU" sz="2000" dirty="0">
                <a:latin typeface="Times New Roman" pitchFamily="18" charset="0"/>
                <a:cs typeface="Times New Roman" pitchFamily="18" charset="0"/>
              </a:rPr>
              <a:t>      в) предметның билгесен </a:t>
            </a:r>
            <a:r>
              <a:rPr lang="tt-RU" sz="2000" dirty="0" smtClean="0">
                <a:latin typeface="Times New Roman" pitchFamily="18" charset="0"/>
                <a:cs typeface="Times New Roman" pitchFamily="18" charset="0"/>
              </a:rPr>
              <a:t>белдерә;          г)предметның </a:t>
            </a:r>
            <a:r>
              <a:rPr lang="tt-RU" sz="2000" dirty="0">
                <a:latin typeface="Times New Roman" pitchFamily="18" charset="0"/>
                <a:cs typeface="Times New Roman" pitchFamily="18" charset="0"/>
              </a:rPr>
              <a:t>санын белдерә.</a:t>
            </a:r>
          </a:p>
          <a:p>
            <a:pPr marL="514350" indent="-514350">
              <a:buNone/>
            </a:pPr>
            <a:endParaRPr lang="tt-RU" sz="2000" dirty="0" smtClean="0">
              <a:latin typeface="Times New Roman" pitchFamily="18" charset="0"/>
              <a:cs typeface="Times New Roman" pitchFamily="18" charset="0"/>
            </a:endParaRPr>
          </a:p>
          <a:p>
            <a:pPr marL="514350" indent="-514350">
              <a:buNone/>
            </a:pPr>
            <a:r>
              <a:rPr lang="tt-RU" sz="2000" dirty="0" smtClean="0">
                <a:latin typeface="Times New Roman" pitchFamily="18" charset="0"/>
                <a:cs typeface="Times New Roman" pitchFamily="18" charset="0"/>
              </a:rPr>
              <a:t>3</a:t>
            </a:r>
            <a:r>
              <a:rPr lang="tt-RU" sz="2000" b="1" i="1" dirty="0">
                <a:latin typeface="Times New Roman" pitchFamily="18" charset="0"/>
                <a:cs typeface="Times New Roman" pitchFamily="18" charset="0"/>
              </a:rPr>
              <a:t>. Исем нинди сорауларга җавап бирә?</a:t>
            </a:r>
          </a:p>
          <a:p>
            <a:pPr marL="514350" indent="-514350">
              <a:buNone/>
            </a:pPr>
            <a:r>
              <a:rPr lang="tt-RU" sz="2000" dirty="0">
                <a:latin typeface="Times New Roman" pitchFamily="18" charset="0"/>
                <a:cs typeface="Times New Roman" pitchFamily="18" charset="0"/>
              </a:rPr>
              <a:t>       а) нишли?,нишләде?, нишләр?</a:t>
            </a:r>
          </a:p>
          <a:p>
            <a:pPr marL="514350" indent="-514350">
              <a:buNone/>
            </a:pPr>
            <a:r>
              <a:rPr lang="tt-RU" sz="2000" dirty="0">
                <a:latin typeface="Times New Roman" pitchFamily="18" charset="0"/>
                <a:cs typeface="Times New Roman" pitchFamily="18" charset="0"/>
              </a:rPr>
              <a:t>        б)кем? нәрсә?</a:t>
            </a:r>
          </a:p>
          <a:p>
            <a:pPr marL="514350" indent="-514350">
              <a:buNone/>
            </a:pPr>
            <a:r>
              <a:rPr lang="tt-RU" sz="2000" dirty="0">
                <a:latin typeface="Times New Roman" pitchFamily="18" charset="0"/>
                <a:cs typeface="Times New Roman" pitchFamily="18" charset="0"/>
              </a:rPr>
              <a:t>        в) нинди? кайсы?</a:t>
            </a:r>
          </a:p>
          <a:p>
            <a:pPr marL="514350" indent="-514350">
              <a:buNone/>
            </a:pPr>
            <a:r>
              <a:rPr lang="tt-RU" sz="2000" dirty="0">
                <a:latin typeface="Times New Roman" pitchFamily="18" charset="0"/>
                <a:cs typeface="Times New Roman" pitchFamily="18" charset="0"/>
              </a:rPr>
              <a:t>        г)ничә? күпме</a:t>
            </a:r>
            <a:r>
              <a:rPr lang="tt-RU" sz="2000" dirty="0" smtClean="0">
                <a:latin typeface="Times New Roman" pitchFamily="18" charset="0"/>
                <a:cs typeface="Times New Roman" pitchFamily="18" charset="0"/>
              </a:rPr>
              <a:t>?</a:t>
            </a:r>
          </a:p>
          <a:p>
            <a:pPr marL="514350" indent="-514350">
              <a:buNone/>
            </a:pPr>
            <a:endParaRPr lang="tt-RU" sz="2000" b="1" i="1" dirty="0" smtClean="0">
              <a:latin typeface="Times New Roman" pitchFamily="18" charset="0"/>
              <a:cs typeface="Times New Roman" pitchFamily="18" charset="0"/>
            </a:endParaRPr>
          </a:p>
          <a:p>
            <a:pPr marL="514350" indent="-514350">
              <a:buNone/>
            </a:pPr>
            <a:r>
              <a:rPr lang="tt-RU" sz="2000" b="1" i="1" dirty="0" smtClean="0">
                <a:latin typeface="Times New Roman" pitchFamily="18" charset="0"/>
                <a:cs typeface="Times New Roman" pitchFamily="18" charset="0"/>
              </a:rPr>
              <a:t>4. Кышны</a:t>
            </a:r>
            <a:r>
              <a:rPr lang="be-BY" sz="2000" b="1" i="1" dirty="0" smtClean="0">
                <a:latin typeface="Times New Roman" panose="02020603050405020304" pitchFamily="18" charset="0"/>
                <a:cs typeface="Times New Roman" panose="02020603050405020304" pitchFamily="18" charset="0"/>
              </a:rPr>
              <a:t>ң </a:t>
            </a:r>
            <a:r>
              <a:rPr lang="tt-RU" sz="2000" b="1" i="1" kern="0" dirty="0" smtClean="0">
                <a:latin typeface="Times New Roman" pitchFamily="18" charset="0"/>
                <a:cs typeface="Times New Roman" pitchFamily="18" charset="0"/>
              </a:rPr>
              <a:t>сүзне</a:t>
            </a:r>
            <a:r>
              <a:rPr lang="be-BY" sz="2000" b="1" i="1" dirty="0" smtClean="0">
                <a:latin typeface="Times New Roman" panose="02020603050405020304" pitchFamily="18" charset="0"/>
                <a:cs typeface="Times New Roman" panose="02020603050405020304" pitchFamily="18" charset="0"/>
              </a:rPr>
              <a:t>ң килешен билгел</a:t>
            </a:r>
            <a:r>
              <a:rPr lang="tt-RU" sz="2000" b="1" i="1" dirty="0" smtClean="0">
                <a:latin typeface="Times New Roman" pitchFamily="18" charset="0"/>
                <a:cs typeface="Times New Roman" pitchFamily="18" charset="0"/>
              </a:rPr>
              <a:t>ә:</a:t>
            </a:r>
          </a:p>
          <a:p>
            <a:pPr marL="514350" indent="-514350">
              <a:buNone/>
            </a:pPr>
            <a:r>
              <a:rPr lang="tt-RU" sz="2000" dirty="0">
                <a:latin typeface="Times New Roman" pitchFamily="18" charset="0"/>
                <a:cs typeface="Times New Roman" pitchFamily="18" charset="0"/>
              </a:rPr>
              <a:t> </a:t>
            </a:r>
            <a:r>
              <a:rPr lang="tt-RU" sz="2000" dirty="0" smtClean="0">
                <a:latin typeface="Times New Roman" pitchFamily="18" charset="0"/>
                <a:cs typeface="Times New Roman" pitchFamily="18" charset="0"/>
              </a:rPr>
              <a:t>       а) чыгыш килеше                                б</a:t>
            </a:r>
            <a:r>
              <a:rPr lang="tt-RU" sz="2000" dirty="0">
                <a:latin typeface="Times New Roman" pitchFamily="18" charset="0"/>
                <a:cs typeface="Times New Roman" pitchFamily="18" charset="0"/>
              </a:rPr>
              <a:t>) </a:t>
            </a:r>
            <a:r>
              <a:rPr lang="tt-RU" sz="2000" dirty="0" smtClean="0">
                <a:latin typeface="Times New Roman" pitchFamily="18" charset="0"/>
                <a:cs typeface="Times New Roman" pitchFamily="18" charset="0"/>
              </a:rPr>
              <a:t>иялек килеше</a:t>
            </a:r>
          </a:p>
          <a:p>
            <a:pPr marL="514350" indent="-514350">
              <a:buNone/>
            </a:pPr>
            <a:r>
              <a:rPr lang="tt-RU" sz="2000" dirty="0">
                <a:latin typeface="Times New Roman" pitchFamily="18" charset="0"/>
                <a:cs typeface="Times New Roman" pitchFamily="18" charset="0"/>
              </a:rPr>
              <a:t> </a:t>
            </a:r>
            <a:r>
              <a:rPr lang="tt-RU" sz="2000" dirty="0" smtClean="0">
                <a:latin typeface="Times New Roman" pitchFamily="18" charset="0"/>
                <a:cs typeface="Times New Roman" pitchFamily="18" charset="0"/>
              </a:rPr>
              <a:t>       в) баш килеш                                        г) урын-вакыт килеше</a:t>
            </a:r>
          </a:p>
          <a:p>
            <a:pPr marL="514350" indent="-514350">
              <a:buNone/>
            </a:pPr>
            <a:endParaRPr lang="tt-RU" dirty="0">
              <a:latin typeface="Times New Roman" pitchFamily="18" charset="0"/>
              <a:cs typeface="Times New Roman" pitchFamily="18" charset="0"/>
            </a:endParaRPr>
          </a:p>
        </p:txBody>
      </p:sp>
    </p:spTree>
    <p:extLst>
      <p:ext uri="{BB962C8B-B14F-4D97-AF65-F5344CB8AC3E}">
        <p14:creationId xmlns:p14="http://schemas.microsoft.com/office/powerpoint/2010/main" val="1363247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260648"/>
            <a:ext cx="8352928" cy="720080"/>
          </a:xfrm>
        </p:spPr>
        <p:txBody>
          <a:bodyPr>
            <a:normAutofit lnSpcReduction="10000"/>
          </a:bodyPr>
          <a:lstStyle/>
          <a:p>
            <a:pPr marL="365760" lvl="1" indent="0" algn="ctr">
              <a:buClr>
                <a:srgbClr val="F14124">
                  <a:lumMod val="75000"/>
                </a:srgbClr>
              </a:buClr>
              <a:buNone/>
            </a:pPr>
            <a:r>
              <a:rPr lang="tt-RU" sz="4200" cap="all" dirty="0">
                <a:solidFill>
                  <a:srgbClr val="4E3B30"/>
                </a:solidFill>
                <a:effectLst>
                  <a:reflection blurRad="12700" stA="48000" endA="300" endPos="55000" dir="5400000" sy="-90000" algn="bl" rotWithShape="0"/>
                </a:effectLst>
                <a:latin typeface="Franklin Gothic Medium"/>
              </a:rPr>
              <a:t>Тест. сүз төркеме - исем</a:t>
            </a:r>
            <a:endParaRPr lang="ru-RU" dirty="0">
              <a:solidFill>
                <a:prstClr val="black">
                  <a:lumMod val="75000"/>
                  <a:lumOff val="25000"/>
                </a:prstClr>
              </a:solidFill>
            </a:endParaRPr>
          </a:p>
          <a:p>
            <a:pPr algn="ctr"/>
            <a:endParaRPr lang="ru-RU" dirty="0"/>
          </a:p>
        </p:txBody>
      </p:sp>
      <p:sp>
        <p:nvSpPr>
          <p:cNvPr id="4" name="Прямоугольник 3"/>
          <p:cNvSpPr/>
          <p:nvPr/>
        </p:nvSpPr>
        <p:spPr>
          <a:xfrm>
            <a:off x="395536" y="1124744"/>
            <a:ext cx="8496944" cy="5016758"/>
          </a:xfrm>
          <a:prstGeom prst="rect">
            <a:avLst/>
          </a:prstGeom>
        </p:spPr>
        <p:txBody>
          <a:bodyPr wrap="square">
            <a:spAutoFit/>
          </a:bodyPr>
          <a:lstStyle/>
          <a:p>
            <a:pPr marL="514350" indent="-514350">
              <a:buNone/>
            </a:pPr>
            <a:r>
              <a:rPr lang="tt-RU" sz="2000" b="1" i="1" dirty="0">
                <a:latin typeface="Times New Roman" pitchFamily="18" charset="0"/>
                <a:cs typeface="Times New Roman" pitchFamily="18" charset="0"/>
              </a:rPr>
              <a:t>1.  Исем –</a:t>
            </a:r>
          </a:p>
          <a:p>
            <a:pPr marL="514350" indent="-514350">
              <a:buNone/>
            </a:pPr>
            <a:r>
              <a:rPr lang="tt-RU" sz="2000" dirty="0">
                <a:latin typeface="Times New Roman" pitchFamily="18" charset="0"/>
                <a:cs typeface="Times New Roman" pitchFamily="18" charset="0"/>
              </a:rPr>
              <a:t>      а)җөмлә кисәге;             </a:t>
            </a:r>
            <a:r>
              <a:rPr lang="tt-RU" sz="2000" dirty="0">
                <a:solidFill>
                  <a:srgbClr val="FF0000"/>
                </a:solidFill>
                <a:latin typeface="Times New Roman" pitchFamily="18" charset="0"/>
                <a:cs typeface="Times New Roman" pitchFamily="18" charset="0"/>
              </a:rPr>
              <a:t>б)сүз төркеме;                     </a:t>
            </a:r>
            <a:r>
              <a:rPr lang="tt-RU" sz="2000" dirty="0">
                <a:latin typeface="Times New Roman" pitchFamily="18" charset="0"/>
                <a:cs typeface="Times New Roman" pitchFamily="18" charset="0"/>
              </a:rPr>
              <a:t>в)сүз өлеше</a:t>
            </a:r>
          </a:p>
          <a:p>
            <a:pPr marL="514350" indent="-514350">
              <a:buNone/>
            </a:pPr>
            <a:endParaRPr lang="tt-RU" sz="2000" b="1" i="1" dirty="0" smtClean="0">
              <a:latin typeface="Times New Roman" pitchFamily="18" charset="0"/>
              <a:cs typeface="Times New Roman" pitchFamily="18" charset="0"/>
            </a:endParaRPr>
          </a:p>
          <a:p>
            <a:pPr marL="514350" indent="-514350">
              <a:buNone/>
            </a:pPr>
            <a:r>
              <a:rPr lang="tt-RU" sz="2000" b="1" i="1" dirty="0" smtClean="0">
                <a:latin typeface="Times New Roman" pitchFamily="18" charset="0"/>
                <a:cs typeface="Times New Roman" pitchFamily="18" charset="0"/>
              </a:rPr>
              <a:t>2</a:t>
            </a:r>
            <a:r>
              <a:rPr lang="tt-RU" sz="2000" b="1" i="1" dirty="0">
                <a:latin typeface="Times New Roman" pitchFamily="18" charset="0"/>
                <a:cs typeface="Times New Roman" pitchFamily="18" charset="0"/>
              </a:rPr>
              <a:t>. Исемгә туры килгән билгеләмәне күрсәт:</a:t>
            </a:r>
          </a:p>
          <a:p>
            <a:pPr marL="514350" indent="-514350">
              <a:buNone/>
            </a:pPr>
            <a:r>
              <a:rPr lang="tt-RU" sz="2000" dirty="0">
                <a:latin typeface="Times New Roman" pitchFamily="18" charset="0"/>
                <a:cs typeface="Times New Roman" pitchFamily="18" charset="0"/>
              </a:rPr>
              <a:t>      </a:t>
            </a:r>
            <a:r>
              <a:rPr lang="tt-RU" sz="2000" dirty="0">
                <a:solidFill>
                  <a:srgbClr val="FF0000"/>
                </a:solidFill>
                <a:latin typeface="Times New Roman" pitchFamily="18" charset="0"/>
                <a:cs typeface="Times New Roman" pitchFamily="18" charset="0"/>
              </a:rPr>
              <a:t>а) предметны белдерә;                </a:t>
            </a:r>
            <a:r>
              <a:rPr lang="tt-RU" sz="2000" dirty="0" smtClean="0">
                <a:solidFill>
                  <a:srgbClr val="FF0000"/>
                </a:solidFill>
                <a:latin typeface="Times New Roman" pitchFamily="18" charset="0"/>
                <a:cs typeface="Times New Roman" pitchFamily="18" charset="0"/>
              </a:rPr>
              <a:t> </a:t>
            </a:r>
            <a:r>
              <a:rPr lang="tt-RU" sz="2000" dirty="0">
                <a:latin typeface="Times New Roman" pitchFamily="18" charset="0"/>
                <a:cs typeface="Times New Roman" pitchFamily="18" charset="0"/>
              </a:rPr>
              <a:t>б) предметның эшен,хәрәкәтен белдерә;</a:t>
            </a:r>
          </a:p>
          <a:p>
            <a:pPr marL="514350" indent="-514350">
              <a:buNone/>
            </a:pPr>
            <a:r>
              <a:rPr lang="tt-RU" sz="2000" dirty="0">
                <a:latin typeface="Times New Roman" pitchFamily="18" charset="0"/>
                <a:cs typeface="Times New Roman" pitchFamily="18" charset="0"/>
              </a:rPr>
              <a:t>      в) предметның билгесен белдерә;          г)предметның санын белдерә.</a:t>
            </a:r>
          </a:p>
          <a:p>
            <a:pPr marL="514350" indent="-514350">
              <a:buNone/>
            </a:pPr>
            <a:endParaRPr lang="tt-RU" sz="2000" dirty="0" smtClean="0">
              <a:latin typeface="Times New Roman" pitchFamily="18" charset="0"/>
              <a:cs typeface="Times New Roman" pitchFamily="18" charset="0"/>
            </a:endParaRPr>
          </a:p>
          <a:p>
            <a:pPr marL="514350" indent="-514350">
              <a:buNone/>
            </a:pPr>
            <a:r>
              <a:rPr lang="tt-RU" sz="2000" dirty="0" smtClean="0">
                <a:latin typeface="Times New Roman" pitchFamily="18" charset="0"/>
                <a:cs typeface="Times New Roman" pitchFamily="18" charset="0"/>
              </a:rPr>
              <a:t>3</a:t>
            </a:r>
            <a:r>
              <a:rPr lang="tt-RU" sz="2000" b="1" i="1" dirty="0">
                <a:latin typeface="Times New Roman" pitchFamily="18" charset="0"/>
                <a:cs typeface="Times New Roman" pitchFamily="18" charset="0"/>
              </a:rPr>
              <a:t>. Исем нинди сорауларга җавап бирә?</a:t>
            </a:r>
          </a:p>
          <a:p>
            <a:pPr marL="514350" indent="-514350">
              <a:buNone/>
            </a:pPr>
            <a:r>
              <a:rPr lang="tt-RU" sz="2000" dirty="0">
                <a:latin typeface="Times New Roman" pitchFamily="18" charset="0"/>
                <a:cs typeface="Times New Roman" pitchFamily="18" charset="0"/>
              </a:rPr>
              <a:t>       а) нишли?,нишләде?, нишләр?</a:t>
            </a:r>
          </a:p>
          <a:p>
            <a:pPr marL="514350" indent="-514350">
              <a:buNone/>
            </a:pPr>
            <a:r>
              <a:rPr lang="tt-RU" sz="2000" dirty="0">
                <a:solidFill>
                  <a:srgbClr val="FF0000"/>
                </a:solidFill>
                <a:latin typeface="Times New Roman" pitchFamily="18" charset="0"/>
                <a:cs typeface="Times New Roman" pitchFamily="18" charset="0"/>
              </a:rPr>
              <a:t>        б)кем? нәрсә?</a:t>
            </a:r>
          </a:p>
          <a:p>
            <a:pPr marL="514350" indent="-514350">
              <a:buNone/>
            </a:pPr>
            <a:r>
              <a:rPr lang="tt-RU" sz="2000" dirty="0">
                <a:latin typeface="Times New Roman" pitchFamily="18" charset="0"/>
                <a:cs typeface="Times New Roman" pitchFamily="18" charset="0"/>
              </a:rPr>
              <a:t>        в) нинди? кайсы?</a:t>
            </a:r>
          </a:p>
          <a:p>
            <a:pPr marL="514350" indent="-514350">
              <a:buNone/>
            </a:pPr>
            <a:r>
              <a:rPr lang="tt-RU" sz="2000" dirty="0">
                <a:latin typeface="Times New Roman" pitchFamily="18" charset="0"/>
                <a:cs typeface="Times New Roman" pitchFamily="18" charset="0"/>
              </a:rPr>
              <a:t>        г)ничә? күпме?</a:t>
            </a:r>
          </a:p>
          <a:p>
            <a:pPr marL="514350" indent="-514350">
              <a:buNone/>
            </a:pPr>
            <a:endParaRPr lang="tt-RU" sz="2000" b="1" i="1" dirty="0" smtClean="0">
              <a:latin typeface="Times New Roman" pitchFamily="18" charset="0"/>
              <a:cs typeface="Times New Roman" pitchFamily="18" charset="0"/>
            </a:endParaRPr>
          </a:p>
          <a:p>
            <a:pPr marL="514350" indent="-514350">
              <a:buNone/>
            </a:pPr>
            <a:r>
              <a:rPr lang="tt-RU" sz="2000" b="1" i="1" dirty="0" smtClean="0">
                <a:latin typeface="Times New Roman" pitchFamily="18" charset="0"/>
                <a:cs typeface="Times New Roman" pitchFamily="18" charset="0"/>
              </a:rPr>
              <a:t>4</a:t>
            </a:r>
            <a:r>
              <a:rPr lang="tt-RU" sz="2000" b="1" i="1" dirty="0">
                <a:latin typeface="Times New Roman" pitchFamily="18" charset="0"/>
                <a:cs typeface="Times New Roman" pitchFamily="18" charset="0"/>
              </a:rPr>
              <a:t>. Кышны</a:t>
            </a:r>
            <a:r>
              <a:rPr lang="be-BY" sz="2000" b="1" i="1" dirty="0">
                <a:latin typeface="Times New Roman" panose="02020603050405020304" pitchFamily="18" charset="0"/>
                <a:cs typeface="Times New Roman" panose="02020603050405020304" pitchFamily="18" charset="0"/>
              </a:rPr>
              <a:t>ң </a:t>
            </a:r>
            <a:r>
              <a:rPr lang="tt-RU" sz="2000" b="1" i="1" kern="0" smtClean="0">
                <a:latin typeface="Times New Roman" pitchFamily="18" charset="0"/>
                <a:cs typeface="Times New Roman" pitchFamily="18" charset="0"/>
              </a:rPr>
              <a:t>сүзене</a:t>
            </a:r>
            <a:r>
              <a:rPr lang="be-BY" sz="2000" b="1" i="1" dirty="0">
                <a:latin typeface="Times New Roman" panose="02020603050405020304" pitchFamily="18" charset="0"/>
                <a:cs typeface="Times New Roman" panose="02020603050405020304" pitchFamily="18" charset="0"/>
              </a:rPr>
              <a:t>ң килешен билгел</a:t>
            </a:r>
            <a:r>
              <a:rPr lang="tt-RU" sz="2000" b="1" i="1" dirty="0">
                <a:latin typeface="Times New Roman" pitchFamily="18" charset="0"/>
                <a:cs typeface="Times New Roman" pitchFamily="18" charset="0"/>
              </a:rPr>
              <a:t>ә:</a:t>
            </a:r>
          </a:p>
          <a:p>
            <a:pPr marL="514350" indent="-514350">
              <a:buNone/>
            </a:pPr>
            <a:r>
              <a:rPr lang="tt-RU" sz="2000" dirty="0">
                <a:latin typeface="Times New Roman" pitchFamily="18" charset="0"/>
                <a:cs typeface="Times New Roman" pitchFamily="18" charset="0"/>
              </a:rPr>
              <a:t>        а) чыгыш килеше                                </a:t>
            </a:r>
            <a:r>
              <a:rPr lang="tt-RU" sz="2000" dirty="0">
                <a:solidFill>
                  <a:srgbClr val="FF0000"/>
                </a:solidFill>
                <a:latin typeface="Times New Roman" pitchFamily="18" charset="0"/>
                <a:cs typeface="Times New Roman" pitchFamily="18" charset="0"/>
              </a:rPr>
              <a:t>б) иялек килеше</a:t>
            </a:r>
          </a:p>
          <a:p>
            <a:pPr marL="514350" indent="-514350">
              <a:buNone/>
            </a:pPr>
            <a:r>
              <a:rPr lang="tt-RU" sz="2000" dirty="0">
                <a:latin typeface="Times New Roman" pitchFamily="18" charset="0"/>
                <a:cs typeface="Times New Roman" pitchFamily="18" charset="0"/>
              </a:rPr>
              <a:t>        в) баш килеш                                        г) урын-вакыт килеше</a:t>
            </a:r>
          </a:p>
        </p:txBody>
      </p:sp>
    </p:spTree>
    <p:extLst>
      <p:ext uri="{BB962C8B-B14F-4D97-AF65-F5344CB8AC3E}">
        <p14:creationId xmlns:p14="http://schemas.microsoft.com/office/powerpoint/2010/main" val="342375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942"/>
            <a:ext cx="8229600" cy="3657097"/>
          </a:xfrm>
        </p:spPr>
        <p:txBody>
          <a:bodyPr>
            <a:normAutofit fontScale="90000"/>
          </a:bodyPr>
          <a:lstStyle/>
          <a:p>
            <a:pPr marL="0" indent="0" algn="just">
              <a:buNone/>
            </a:pPr>
            <a:r>
              <a:rPr lang="ru-RU" sz="5400" dirty="0" smtClean="0">
                <a:latin typeface="Times New Roman" panose="02020603050405020304" pitchFamily="18" charset="0"/>
                <a:cs typeface="Times New Roman" panose="02020603050405020304" pitchFamily="18" charset="0"/>
              </a:rPr>
              <a:t/>
            </a:r>
            <a:br>
              <a:rPr lang="ru-RU" sz="5400" dirty="0" smtClean="0">
                <a:latin typeface="Times New Roman" panose="02020603050405020304" pitchFamily="18" charset="0"/>
                <a:cs typeface="Times New Roman" panose="02020603050405020304" pitchFamily="18" charset="0"/>
              </a:rPr>
            </a:br>
            <a:r>
              <a:rPr lang="ru-RU" sz="5400" dirty="0" smtClean="0">
                <a:latin typeface="Times New Roman" panose="02020603050405020304" pitchFamily="18" charset="0"/>
                <a:cs typeface="Times New Roman" panose="02020603050405020304" pitchFamily="18" charset="0"/>
              </a:rPr>
              <a:t>Кыш. </a:t>
            </a:r>
            <a:br>
              <a:rPr lang="ru-RU" sz="5400" dirty="0" smtClean="0">
                <a:latin typeface="Times New Roman" panose="02020603050405020304" pitchFamily="18" charset="0"/>
                <a:cs typeface="Times New Roman" panose="02020603050405020304" pitchFamily="18" charset="0"/>
              </a:rPr>
            </a:br>
            <a:r>
              <a:rPr lang="ru-RU" sz="5400" dirty="0" smtClean="0">
                <a:latin typeface="Times New Roman" panose="02020603050405020304" pitchFamily="18" charset="0"/>
                <a:cs typeface="Times New Roman" panose="02020603050405020304" pitchFamily="18" charset="0"/>
              </a:rPr>
              <a:t>    </a:t>
            </a:r>
            <a:r>
              <a:rPr lang="ru-RU" sz="5400" dirty="0" err="1" smtClean="0">
                <a:latin typeface="Times New Roman" panose="02020603050405020304" pitchFamily="18" charset="0"/>
                <a:cs typeface="Times New Roman" panose="02020603050405020304" pitchFamily="18" charset="0"/>
              </a:rPr>
              <a:t>Салкын</a:t>
            </a:r>
            <a:r>
              <a:rPr lang="ru-RU" sz="5400" dirty="0" smtClean="0">
                <a:latin typeface="Times New Roman" panose="02020603050405020304" pitchFamily="18" charset="0"/>
                <a:cs typeface="Times New Roman" panose="02020603050405020304" pitchFamily="18" charset="0"/>
              </a:rPr>
              <a:t> кыш </a:t>
            </a:r>
            <a:r>
              <a:rPr lang="tt-RU" sz="5400" dirty="0" smtClean="0">
                <a:latin typeface="Times New Roman" panose="02020603050405020304" pitchFamily="18" charset="0"/>
                <a:cs typeface="Times New Roman" panose="02020603050405020304" pitchFamily="18" charset="0"/>
              </a:rPr>
              <a:t>җитте. Ачы җил исә. Йомшак кар ява.</a:t>
            </a:r>
            <a:r>
              <a:rPr lang="ru-RU" dirty="0" smtClean="0"/>
              <a:t/>
            </a:r>
            <a:br>
              <a:rPr lang="ru-RU" dirty="0" smtClean="0"/>
            </a:br>
            <a:endParaRPr lang="ru-RU" dirty="0"/>
          </a:p>
        </p:txBody>
      </p:sp>
      <p:pic>
        <p:nvPicPr>
          <p:cNvPr id="5" name="Picture 4" descr="http://cliparts.co/cliparts/pTq/KAk/pTqKAkE6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933056"/>
            <a:ext cx="252028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955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27584" y="4293096"/>
            <a:ext cx="7344816" cy="2160240"/>
          </a:xfrm>
        </p:spPr>
        <p:txBody>
          <a:bodyPr>
            <a:normAutofit fontScale="85000" lnSpcReduction="20000"/>
          </a:bodyPr>
          <a:lstStyle/>
          <a:p>
            <a:pPr marL="0" indent="0">
              <a:buNone/>
            </a:pPr>
            <a:r>
              <a:rPr lang="ru-RU" sz="4200" dirty="0" err="1" smtClean="0"/>
              <a:t>Агач</a:t>
            </a:r>
            <a:r>
              <a:rPr lang="ru-RU" dirty="0" smtClean="0"/>
              <a:t> </a:t>
            </a:r>
          </a:p>
          <a:p>
            <a:pPr marL="0" indent="0">
              <a:buNone/>
            </a:pPr>
            <a:endParaRPr lang="ru-RU" dirty="0" smtClean="0"/>
          </a:p>
          <a:p>
            <a:pPr marL="0" indent="0">
              <a:buNone/>
            </a:pPr>
            <a:r>
              <a:rPr lang="ru-RU" sz="4100" dirty="0" err="1" smtClean="0"/>
              <a:t>Агач</a:t>
            </a:r>
            <a:r>
              <a:rPr lang="ru-RU" sz="4100" dirty="0" err="1" smtClean="0">
                <a:solidFill>
                  <a:srgbClr val="FF0000"/>
                </a:solidFill>
              </a:rPr>
              <a:t>лар</a:t>
            </a:r>
            <a:r>
              <a:rPr lang="ru-RU" sz="4100" dirty="0" smtClean="0">
                <a:solidFill>
                  <a:srgbClr val="FF0000"/>
                </a:solidFill>
              </a:rPr>
              <a:t> </a:t>
            </a:r>
          </a:p>
          <a:p>
            <a:pPr marL="0" indent="0">
              <a:buNone/>
            </a:pPr>
            <a:endParaRPr lang="ru-RU" dirty="0" smtClean="0"/>
          </a:p>
          <a:p>
            <a:pPr marL="0" indent="0">
              <a:buNone/>
            </a:pPr>
            <a:r>
              <a:rPr lang="ru-RU" dirty="0" smtClean="0"/>
              <a:t> </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3"/>
            <a:ext cx="3556683"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429000"/>
            <a:ext cx="620909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79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4738538"/>
          </a:xfrm>
        </p:spPr>
        <p:txBody>
          <a:bodyPr>
            <a:normAutofit/>
          </a:bodyPr>
          <a:lstStyle/>
          <a:p>
            <a:pPr algn="ctr"/>
            <a:r>
              <a:rPr lang="ru-RU" sz="5400" dirty="0" smtClean="0">
                <a:latin typeface="Times New Roman" panose="02020603050405020304" pitchFamily="18" charset="0"/>
                <a:cs typeface="Times New Roman" panose="02020603050405020304" pitchFamily="18" charset="0"/>
              </a:rPr>
              <a:t/>
            </a:r>
            <a:br>
              <a:rPr lang="ru-RU" sz="5400" dirty="0" smtClean="0">
                <a:latin typeface="Times New Roman" panose="02020603050405020304" pitchFamily="18" charset="0"/>
                <a:cs typeface="Times New Roman" panose="02020603050405020304" pitchFamily="18" charset="0"/>
              </a:rPr>
            </a:br>
            <a:r>
              <a:rPr lang="ru-RU" sz="5400" dirty="0" err="1" smtClean="0">
                <a:latin typeface="Times New Roman" panose="02020603050405020304" pitchFamily="18" charset="0"/>
                <a:cs typeface="Times New Roman" panose="02020603050405020304" pitchFamily="18" charset="0"/>
              </a:rPr>
              <a:t>Исемнәрне</a:t>
            </a:r>
            <a:r>
              <a:rPr lang="be-BY" sz="5400" dirty="0" smtClean="0">
                <a:latin typeface="Times New Roman" panose="02020603050405020304" pitchFamily="18" charset="0"/>
                <a:cs typeface="Times New Roman" panose="02020603050405020304" pitchFamily="18" charset="0"/>
              </a:rPr>
              <a:t>ң </a:t>
            </a:r>
            <a:br>
              <a:rPr lang="be-BY" sz="5400" dirty="0" smtClean="0">
                <a:latin typeface="Times New Roman" panose="02020603050405020304" pitchFamily="18" charset="0"/>
                <a:cs typeface="Times New Roman" panose="02020603050405020304" pitchFamily="18" charset="0"/>
              </a:rPr>
            </a:br>
            <a:r>
              <a:rPr lang="be-BY" sz="5400" dirty="0" smtClean="0">
                <a:latin typeface="Times New Roman" panose="02020603050405020304" pitchFamily="18" charset="0"/>
                <a:cs typeface="Times New Roman" panose="02020603050405020304" pitchFamily="18" charset="0"/>
              </a:rPr>
              <a:t>.илеш бел</a:t>
            </a:r>
            <a:r>
              <a:rPr lang="ru-RU" sz="5400" dirty="0" err="1" smtClean="0">
                <a:latin typeface="Times New Roman" panose="02020603050405020304" pitchFamily="18" charset="0"/>
                <a:cs typeface="Times New Roman" panose="02020603050405020304" pitchFamily="18" charset="0"/>
              </a:rPr>
              <a:t>ән</a:t>
            </a:r>
            <a:r>
              <a:rPr lang="ru-RU" sz="5400" dirty="0" smtClean="0">
                <a:latin typeface="Times New Roman" panose="02020603050405020304" pitchFamily="18" charset="0"/>
                <a:cs typeface="Times New Roman" panose="02020603050405020304" pitchFamily="18" charset="0"/>
              </a:rPr>
              <a:t> т</a:t>
            </a:r>
            <a:r>
              <a:rPr lang="tt-RU" sz="5400" dirty="0" smtClean="0">
                <a:latin typeface="Times New Roman" panose="02020603050405020304" pitchFamily="18" charset="0"/>
                <a:cs typeface="Times New Roman" panose="02020603050405020304" pitchFamily="18" charset="0"/>
              </a:rPr>
              <a:t>өрл</a:t>
            </a:r>
            <a:r>
              <a:rPr lang="ru-RU" sz="5400" dirty="0" err="1" smtClean="0">
                <a:latin typeface="Times New Roman" panose="02020603050405020304" pitchFamily="18" charset="0"/>
                <a:cs typeface="Times New Roman" panose="02020603050405020304" pitchFamily="18" charset="0"/>
              </a:rPr>
              <a:t>әнеше</a:t>
            </a:r>
            <a:r>
              <a:rPr lang="ru-RU" sz="5400" dirty="0" smtClean="0">
                <a:latin typeface="Times New Roman" panose="02020603050405020304" pitchFamily="18" charset="0"/>
                <a:cs typeface="Times New Roman" panose="02020603050405020304" pitchFamily="18" charset="0"/>
              </a:rPr>
              <a:t>.</a:t>
            </a:r>
            <a:endParaRPr lang="ru-RU" sz="5400" dirty="0">
              <a:latin typeface="Times New Roman" panose="02020603050405020304" pitchFamily="18" charset="0"/>
              <a:cs typeface="Times New Roman" panose="02020603050405020304" pitchFamily="18" charset="0"/>
            </a:endParaRPr>
          </a:p>
        </p:txBody>
      </p:sp>
      <p:pic>
        <p:nvPicPr>
          <p:cNvPr id="3" name="Picture 4" descr="http://cliparts.co/cliparts/pTq/KAk/pTqKAkE6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933056"/>
            <a:ext cx="252028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242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78498"/>
          </a:xfrm>
        </p:spPr>
        <p:txBody>
          <a:bodyPr>
            <a:normAutofit/>
          </a:bodyPr>
          <a:lstStyle/>
          <a:p>
            <a:pPr marL="0" indent="0" algn="ctr">
              <a:buNone/>
            </a:pPr>
            <a:r>
              <a:rPr lang="ru-RU" sz="4800" dirty="0" smtClean="0">
                <a:latin typeface="Times New Roman" panose="02020603050405020304" pitchFamily="18" charset="0"/>
                <a:cs typeface="Times New Roman" panose="02020603050405020304" pitchFamily="18" charset="0"/>
              </a:rPr>
              <a:t/>
            </a:r>
            <a:br>
              <a:rPr lang="ru-RU" sz="4800" dirty="0" smtClean="0">
                <a:latin typeface="Times New Roman" panose="02020603050405020304" pitchFamily="18" charset="0"/>
                <a:cs typeface="Times New Roman" panose="02020603050405020304" pitchFamily="18" charset="0"/>
              </a:rPr>
            </a:br>
            <a:r>
              <a:rPr lang="ru-RU" sz="4800" dirty="0">
                <a:latin typeface="Times New Roman" panose="02020603050405020304" pitchFamily="18" charset="0"/>
                <a:cs typeface="Times New Roman" panose="02020603050405020304" pitchFamily="18" charset="0"/>
              </a:rPr>
              <a:t/>
            </a:r>
            <a:br>
              <a:rPr lang="ru-RU" sz="4800" dirty="0">
                <a:latin typeface="Times New Roman" panose="02020603050405020304" pitchFamily="18" charset="0"/>
                <a:cs typeface="Times New Roman" panose="02020603050405020304" pitchFamily="18" charset="0"/>
              </a:rPr>
            </a:br>
            <a:r>
              <a:rPr lang="ru-RU" sz="4800" dirty="0" err="1" smtClean="0">
                <a:latin typeface="Times New Roman" panose="02020603050405020304" pitchFamily="18" charset="0"/>
                <a:cs typeface="Times New Roman" panose="02020603050405020304" pitchFamily="18" charset="0"/>
              </a:rPr>
              <a:t>Исемнәрне</a:t>
            </a:r>
            <a:r>
              <a:rPr lang="be-BY" sz="4800" dirty="0">
                <a:latin typeface="Times New Roman" panose="02020603050405020304" pitchFamily="18" charset="0"/>
                <a:cs typeface="Times New Roman" panose="02020603050405020304" pitchFamily="18" charset="0"/>
              </a:rPr>
              <a:t>ң </a:t>
            </a:r>
            <a:br>
              <a:rPr lang="be-BY" sz="4800" dirty="0">
                <a:latin typeface="Times New Roman" panose="02020603050405020304" pitchFamily="18" charset="0"/>
                <a:cs typeface="Times New Roman" panose="02020603050405020304" pitchFamily="18" charset="0"/>
              </a:rPr>
            </a:br>
            <a:r>
              <a:rPr lang="be-BY" sz="4800" dirty="0" smtClean="0">
                <a:latin typeface="Times New Roman" panose="02020603050405020304" pitchFamily="18" charset="0"/>
                <a:cs typeface="Times New Roman" panose="02020603050405020304" pitchFamily="18" charset="0"/>
              </a:rPr>
              <a:t>килеш </a:t>
            </a:r>
            <a:r>
              <a:rPr lang="be-BY" sz="4800" dirty="0">
                <a:latin typeface="Times New Roman" panose="02020603050405020304" pitchFamily="18" charset="0"/>
                <a:cs typeface="Times New Roman" panose="02020603050405020304" pitchFamily="18" charset="0"/>
              </a:rPr>
              <a:t>бел</a:t>
            </a:r>
            <a:r>
              <a:rPr lang="ru-RU" sz="4800" dirty="0" err="1">
                <a:latin typeface="Times New Roman" panose="02020603050405020304" pitchFamily="18" charset="0"/>
                <a:cs typeface="Times New Roman" panose="02020603050405020304" pitchFamily="18" charset="0"/>
              </a:rPr>
              <a:t>ән</a:t>
            </a:r>
            <a:r>
              <a:rPr lang="ru-RU" sz="4800" dirty="0">
                <a:latin typeface="Times New Roman" panose="02020603050405020304" pitchFamily="18" charset="0"/>
                <a:cs typeface="Times New Roman" panose="02020603050405020304" pitchFamily="18" charset="0"/>
              </a:rPr>
              <a:t> т</a:t>
            </a:r>
            <a:r>
              <a:rPr lang="tt-RU" sz="4800" dirty="0">
                <a:latin typeface="Times New Roman" panose="02020603050405020304" pitchFamily="18" charset="0"/>
                <a:cs typeface="Times New Roman" panose="02020603050405020304" pitchFamily="18" charset="0"/>
              </a:rPr>
              <a:t>өрл</a:t>
            </a:r>
            <a:r>
              <a:rPr lang="ru-RU" sz="4800" dirty="0" err="1">
                <a:latin typeface="Times New Roman" panose="02020603050405020304" pitchFamily="18" charset="0"/>
                <a:cs typeface="Times New Roman" panose="02020603050405020304" pitchFamily="18" charset="0"/>
              </a:rPr>
              <a:t>әнеше</a:t>
            </a:r>
            <a:r>
              <a:rPr lang="ru-RU" sz="4800" dirty="0">
                <a:latin typeface="Times New Roman" panose="02020603050405020304" pitchFamily="18" charset="0"/>
                <a:cs typeface="Times New Roman" panose="02020603050405020304" pitchFamily="18" charset="0"/>
              </a:rPr>
              <a:t>.</a:t>
            </a:r>
            <a:endParaRPr lang="ru-RU" sz="4800" dirty="0"/>
          </a:p>
        </p:txBody>
      </p:sp>
      <p:pic>
        <p:nvPicPr>
          <p:cNvPr id="3" name="Picture 4" descr="http://cliparts.co/cliparts/pTq/KAk/pTqKAkE6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933056"/>
            <a:ext cx="252028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90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539552" y="731520"/>
            <a:ext cx="8208912" cy="753264"/>
          </a:xfrm>
        </p:spPr>
        <p:txBody>
          <a:bodyPr/>
          <a:lstStyle/>
          <a:p>
            <a:pPr marL="45720" lvl="0" indent="0" algn="ctr">
              <a:buClr>
                <a:srgbClr val="F14124">
                  <a:lumMod val="75000"/>
                </a:srgbClr>
              </a:buClr>
              <a:buNone/>
            </a:pPr>
            <a:r>
              <a:rPr lang="tt-RU" sz="3200" b="1" dirty="0">
                <a:solidFill>
                  <a:prstClr val="black">
                    <a:lumMod val="75000"/>
                    <a:lumOff val="25000"/>
                  </a:prstClr>
                </a:solidFill>
                <a:latin typeface="Times New Roman" pitchFamily="18" charset="0"/>
                <a:cs typeface="Times New Roman" pitchFamily="18" charset="0"/>
              </a:rPr>
              <a:t>Исемнәрнең килеш белән төрләнеше</a:t>
            </a:r>
            <a:endParaRPr lang="ru-RU" sz="3200" b="1" dirty="0">
              <a:solidFill>
                <a:prstClr val="black">
                  <a:lumMod val="75000"/>
                  <a:lumOff val="25000"/>
                </a:prstClr>
              </a:solidFill>
            </a:endParaRP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961760238"/>
              </p:ext>
            </p:extLst>
          </p:nvPr>
        </p:nvGraphicFramePr>
        <p:xfrm>
          <a:off x="251520" y="1772816"/>
          <a:ext cx="8712969" cy="4640953"/>
        </p:xfrm>
        <a:graphic>
          <a:graphicData uri="http://schemas.openxmlformats.org/drawingml/2006/table">
            <a:tbl>
              <a:tblPr firstRow="1" bandRow="1">
                <a:gradFill rotWithShape="1">
                  <a:gsLst>
                    <a:gs pos="0">
                      <a:srgbClr val="B58B80">
                        <a:tint val="45000"/>
                        <a:satMod val="200000"/>
                      </a:srgbClr>
                    </a:gs>
                    <a:gs pos="30000">
                      <a:srgbClr val="B58B80">
                        <a:tint val="61000"/>
                        <a:satMod val="200000"/>
                      </a:srgbClr>
                    </a:gs>
                    <a:gs pos="45000">
                      <a:srgbClr val="B58B80">
                        <a:tint val="66000"/>
                        <a:satMod val="200000"/>
                      </a:srgbClr>
                    </a:gs>
                    <a:gs pos="55000">
                      <a:srgbClr val="B58B80">
                        <a:tint val="66000"/>
                        <a:satMod val="200000"/>
                      </a:srgbClr>
                    </a:gs>
                    <a:gs pos="73000">
                      <a:srgbClr val="B58B80">
                        <a:tint val="61000"/>
                        <a:satMod val="200000"/>
                      </a:srgbClr>
                    </a:gs>
                    <a:gs pos="100000">
                      <a:srgbClr val="B58B80">
                        <a:tint val="45000"/>
                        <a:satMod val="200000"/>
                      </a:srgbClr>
                    </a:gs>
                  </a:gsLst>
                  <a:lin ang="950000" scaled="1"/>
                </a:gradFill>
                <a:effectLst>
                  <a:outerShdw blurRad="38100" dist="25400" dir="5400000" rotWithShape="0">
                    <a:srgbClr val="000000">
                      <a:alpha val="40000"/>
                    </a:srgbClr>
                  </a:outerShdw>
                </a:effectLst>
              </a:tblPr>
              <a:tblGrid>
                <a:gridCol w="2904323"/>
                <a:gridCol w="2904323"/>
                <a:gridCol w="2904323"/>
              </a:tblGrid>
              <a:tr h="602261">
                <a:tc>
                  <a:txBody>
                    <a:bodyPr/>
                    <a:lstStyle>
                      <a:lvl1pPr marL="0" algn="l" defTabSz="914400" rtl="0" eaLnBrk="1" latinLnBrk="0" hangingPunct="1">
                        <a:defRPr sz="1800" b="1" kern="1200">
                          <a:solidFill>
                            <a:schemeClr val="lt1"/>
                          </a:solidFill>
                          <a:latin typeface="Franklin Gothic Book"/>
                          <a:ea typeface=""/>
                          <a:cs typeface=""/>
                        </a:defRPr>
                      </a:lvl1pPr>
                      <a:lvl2pPr marL="457200" algn="l" defTabSz="914400" rtl="0" eaLnBrk="1" latinLnBrk="0" hangingPunct="1">
                        <a:defRPr sz="1800" b="1" kern="1200">
                          <a:solidFill>
                            <a:schemeClr val="lt1"/>
                          </a:solidFill>
                          <a:latin typeface="Franklin Gothic Book"/>
                          <a:ea typeface=""/>
                          <a:cs typeface=""/>
                        </a:defRPr>
                      </a:lvl2pPr>
                      <a:lvl3pPr marL="914400" algn="l" defTabSz="914400" rtl="0" eaLnBrk="1" latinLnBrk="0" hangingPunct="1">
                        <a:defRPr sz="1800" b="1" kern="1200">
                          <a:solidFill>
                            <a:schemeClr val="lt1"/>
                          </a:solidFill>
                          <a:latin typeface="Franklin Gothic Book"/>
                          <a:ea typeface=""/>
                          <a:cs typeface=""/>
                        </a:defRPr>
                      </a:lvl3pPr>
                      <a:lvl4pPr marL="1371600" algn="l" defTabSz="914400" rtl="0" eaLnBrk="1" latinLnBrk="0" hangingPunct="1">
                        <a:defRPr sz="1800" b="1" kern="1200">
                          <a:solidFill>
                            <a:schemeClr val="lt1"/>
                          </a:solidFill>
                          <a:latin typeface="Franklin Gothic Book"/>
                          <a:ea typeface=""/>
                          <a:cs typeface=""/>
                        </a:defRPr>
                      </a:lvl4pPr>
                      <a:lvl5pPr marL="1828800" algn="l" defTabSz="914400" rtl="0" eaLnBrk="1" latinLnBrk="0" hangingPunct="1">
                        <a:defRPr sz="1800" b="1" kern="1200">
                          <a:solidFill>
                            <a:schemeClr val="lt1"/>
                          </a:solidFill>
                          <a:latin typeface="Franklin Gothic Book"/>
                          <a:ea typeface=""/>
                          <a:cs typeface=""/>
                        </a:defRPr>
                      </a:lvl5pPr>
                      <a:lvl6pPr marL="2286000" algn="l" defTabSz="914400" rtl="0" eaLnBrk="1" latinLnBrk="0" hangingPunct="1">
                        <a:defRPr sz="1800" b="1" kern="1200">
                          <a:solidFill>
                            <a:schemeClr val="lt1"/>
                          </a:solidFill>
                          <a:latin typeface="Franklin Gothic Book"/>
                          <a:ea typeface=""/>
                          <a:cs typeface=""/>
                        </a:defRPr>
                      </a:lvl6pPr>
                      <a:lvl7pPr marL="2743200" algn="l" defTabSz="914400" rtl="0" eaLnBrk="1" latinLnBrk="0" hangingPunct="1">
                        <a:defRPr sz="1800" b="1" kern="1200">
                          <a:solidFill>
                            <a:schemeClr val="lt1"/>
                          </a:solidFill>
                          <a:latin typeface="Franklin Gothic Book"/>
                          <a:ea typeface=""/>
                          <a:cs typeface=""/>
                        </a:defRPr>
                      </a:lvl7pPr>
                      <a:lvl8pPr marL="3200400" algn="l" defTabSz="914400" rtl="0" eaLnBrk="1" latinLnBrk="0" hangingPunct="1">
                        <a:defRPr sz="1800" b="1" kern="1200">
                          <a:solidFill>
                            <a:schemeClr val="lt1"/>
                          </a:solidFill>
                          <a:latin typeface="Franklin Gothic Book"/>
                          <a:ea typeface=""/>
                          <a:cs typeface=""/>
                        </a:defRPr>
                      </a:lvl8pPr>
                      <a:lvl9pPr marL="3657600" algn="l" defTabSz="914400" rtl="0" eaLnBrk="1" latinLnBrk="0" hangingPunct="1">
                        <a:defRPr sz="1800" b="1" kern="1200">
                          <a:solidFill>
                            <a:schemeClr val="lt1"/>
                          </a:solidFill>
                          <a:latin typeface="Franklin Gothic Book"/>
                          <a:ea typeface=""/>
                          <a:cs typeface=""/>
                        </a:defRPr>
                      </a:lvl9pPr>
                    </a:lstStyle>
                    <a:p>
                      <a:pPr algn="ctr"/>
                      <a:r>
                        <a:rPr lang="ru-RU" sz="2800" dirty="0" err="1" smtClean="0">
                          <a:solidFill>
                            <a:srgbClr val="0070C0"/>
                          </a:solidFill>
                          <a:latin typeface="Times New Roman" pitchFamily="18" charset="0"/>
                          <a:cs typeface="Times New Roman" pitchFamily="18" charset="0"/>
                        </a:rPr>
                        <a:t>килешләр</a:t>
                      </a:r>
                      <a:endParaRPr lang="ru-RU" sz="2800" dirty="0">
                        <a:solidFill>
                          <a:srgbClr val="0070C0"/>
                        </a:solidFill>
                        <a:latin typeface="Times New Roman" pitchFamily="18" charset="0"/>
                        <a:cs typeface="Times New Roman" pitchFamily="18" charset="0"/>
                      </a:endParaRPr>
                    </a:p>
                  </a:txBody>
                  <a:tcPr>
                    <a:lnL w="9525" cap="flat" cmpd="sng" algn="ctr">
                      <a:solidFill>
                        <a:srgbClr val="B58B80"/>
                      </a:solidFill>
                      <a:prstDash val="solid"/>
                    </a:lnL>
                    <a:lnR>
                      <a:noFill/>
                    </a:lnR>
                    <a:lnT w="9525" cap="flat" cmpd="sng" algn="ctr">
                      <a:solidFill>
                        <a:srgbClr val="B58B80"/>
                      </a:solidFill>
                      <a:prstDash val="solid"/>
                    </a:lnT>
                    <a:lnB w="19050" cap="flat" cmpd="sng" algn="ctr">
                      <a:solidFill>
                        <a:sysClr val="window" lastClr="FFFFFF"/>
                      </a:solidFill>
                      <a:prstDash val="soli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Franklin Gothic Book"/>
                          <a:ea typeface=""/>
                          <a:cs typeface=""/>
                        </a:defRPr>
                      </a:lvl1pPr>
                      <a:lvl2pPr marL="457200" algn="l" defTabSz="914400" rtl="0" eaLnBrk="1" latinLnBrk="0" hangingPunct="1">
                        <a:defRPr sz="1800" b="1" kern="1200">
                          <a:solidFill>
                            <a:schemeClr val="lt1"/>
                          </a:solidFill>
                          <a:latin typeface="Franklin Gothic Book"/>
                          <a:ea typeface=""/>
                          <a:cs typeface=""/>
                        </a:defRPr>
                      </a:lvl2pPr>
                      <a:lvl3pPr marL="914400" algn="l" defTabSz="914400" rtl="0" eaLnBrk="1" latinLnBrk="0" hangingPunct="1">
                        <a:defRPr sz="1800" b="1" kern="1200">
                          <a:solidFill>
                            <a:schemeClr val="lt1"/>
                          </a:solidFill>
                          <a:latin typeface="Franklin Gothic Book"/>
                          <a:ea typeface=""/>
                          <a:cs typeface=""/>
                        </a:defRPr>
                      </a:lvl3pPr>
                      <a:lvl4pPr marL="1371600" algn="l" defTabSz="914400" rtl="0" eaLnBrk="1" latinLnBrk="0" hangingPunct="1">
                        <a:defRPr sz="1800" b="1" kern="1200">
                          <a:solidFill>
                            <a:schemeClr val="lt1"/>
                          </a:solidFill>
                          <a:latin typeface="Franklin Gothic Book"/>
                          <a:ea typeface=""/>
                          <a:cs typeface=""/>
                        </a:defRPr>
                      </a:lvl4pPr>
                      <a:lvl5pPr marL="1828800" algn="l" defTabSz="914400" rtl="0" eaLnBrk="1" latinLnBrk="0" hangingPunct="1">
                        <a:defRPr sz="1800" b="1" kern="1200">
                          <a:solidFill>
                            <a:schemeClr val="lt1"/>
                          </a:solidFill>
                          <a:latin typeface="Franklin Gothic Book"/>
                          <a:ea typeface=""/>
                          <a:cs typeface=""/>
                        </a:defRPr>
                      </a:lvl5pPr>
                      <a:lvl6pPr marL="2286000" algn="l" defTabSz="914400" rtl="0" eaLnBrk="1" latinLnBrk="0" hangingPunct="1">
                        <a:defRPr sz="1800" b="1" kern="1200">
                          <a:solidFill>
                            <a:schemeClr val="lt1"/>
                          </a:solidFill>
                          <a:latin typeface="Franklin Gothic Book"/>
                          <a:ea typeface=""/>
                          <a:cs typeface=""/>
                        </a:defRPr>
                      </a:lvl6pPr>
                      <a:lvl7pPr marL="2743200" algn="l" defTabSz="914400" rtl="0" eaLnBrk="1" latinLnBrk="0" hangingPunct="1">
                        <a:defRPr sz="1800" b="1" kern="1200">
                          <a:solidFill>
                            <a:schemeClr val="lt1"/>
                          </a:solidFill>
                          <a:latin typeface="Franklin Gothic Book"/>
                          <a:ea typeface=""/>
                          <a:cs typeface=""/>
                        </a:defRPr>
                      </a:lvl7pPr>
                      <a:lvl8pPr marL="3200400" algn="l" defTabSz="914400" rtl="0" eaLnBrk="1" latinLnBrk="0" hangingPunct="1">
                        <a:defRPr sz="1800" b="1" kern="1200">
                          <a:solidFill>
                            <a:schemeClr val="lt1"/>
                          </a:solidFill>
                          <a:latin typeface="Franklin Gothic Book"/>
                          <a:ea typeface=""/>
                          <a:cs typeface=""/>
                        </a:defRPr>
                      </a:lvl8pPr>
                      <a:lvl9pPr marL="3657600" algn="l" defTabSz="914400" rtl="0" eaLnBrk="1" latinLnBrk="0" hangingPunct="1">
                        <a:defRPr sz="1800" b="1" kern="1200">
                          <a:solidFill>
                            <a:schemeClr val="lt1"/>
                          </a:solidFill>
                          <a:latin typeface="Franklin Gothic Book"/>
                          <a:ea typeface=""/>
                          <a:cs typeface=""/>
                        </a:defRPr>
                      </a:lvl9pPr>
                    </a:lstStyle>
                    <a:p>
                      <a:pPr algn="ctr"/>
                      <a:r>
                        <a:rPr lang="tt-RU" sz="2800" dirty="0" smtClean="0">
                          <a:solidFill>
                            <a:srgbClr val="0070C0"/>
                          </a:solidFill>
                          <a:latin typeface="Times New Roman" pitchFamily="18" charset="0"/>
                          <a:cs typeface="Times New Roman" pitchFamily="18" charset="0"/>
                        </a:rPr>
                        <a:t>сораулар</a:t>
                      </a:r>
                      <a:endParaRPr lang="ru-RU" sz="2800" dirty="0">
                        <a:solidFill>
                          <a:srgbClr val="0070C0"/>
                        </a:solidFill>
                        <a:latin typeface="Times New Roman" pitchFamily="18" charset="0"/>
                        <a:cs typeface="Times New Roman" pitchFamily="18" charset="0"/>
                      </a:endParaRPr>
                    </a:p>
                  </a:txBody>
                  <a:tcPr>
                    <a:lnL>
                      <a:noFill/>
                    </a:lnL>
                    <a:lnR>
                      <a:noFill/>
                    </a:lnR>
                    <a:lnT w="9525" cap="flat" cmpd="sng" algn="ctr">
                      <a:solidFill>
                        <a:srgbClr val="B58B80"/>
                      </a:solidFill>
                      <a:prstDash val="solid"/>
                    </a:lnT>
                    <a:lnB w="19050" cap="flat" cmpd="sng" algn="ctr">
                      <a:solidFill>
                        <a:sysClr val="window" lastClr="FFFFFF"/>
                      </a:solidFill>
                      <a:prstDash val="soli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Franklin Gothic Book"/>
                          <a:ea typeface=""/>
                          <a:cs typeface=""/>
                        </a:defRPr>
                      </a:lvl1pPr>
                      <a:lvl2pPr marL="457200" algn="l" defTabSz="914400" rtl="0" eaLnBrk="1" latinLnBrk="0" hangingPunct="1">
                        <a:defRPr sz="1800" b="1" kern="1200">
                          <a:solidFill>
                            <a:schemeClr val="lt1"/>
                          </a:solidFill>
                          <a:latin typeface="Franklin Gothic Book"/>
                          <a:ea typeface=""/>
                          <a:cs typeface=""/>
                        </a:defRPr>
                      </a:lvl2pPr>
                      <a:lvl3pPr marL="914400" algn="l" defTabSz="914400" rtl="0" eaLnBrk="1" latinLnBrk="0" hangingPunct="1">
                        <a:defRPr sz="1800" b="1" kern="1200">
                          <a:solidFill>
                            <a:schemeClr val="lt1"/>
                          </a:solidFill>
                          <a:latin typeface="Franklin Gothic Book"/>
                          <a:ea typeface=""/>
                          <a:cs typeface=""/>
                        </a:defRPr>
                      </a:lvl3pPr>
                      <a:lvl4pPr marL="1371600" algn="l" defTabSz="914400" rtl="0" eaLnBrk="1" latinLnBrk="0" hangingPunct="1">
                        <a:defRPr sz="1800" b="1" kern="1200">
                          <a:solidFill>
                            <a:schemeClr val="lt1"/>
                          </a:solidFill>
                          <a:latin typeface="Franklin Gothic Book"/>
                          <a:ea typeface=""/>
                          <a:cs typeface=""/>
                        </a:defRPr>
                      </a:lvl4pPr>
                      <a:lvl5pPr marL="1828800" algn="l" defTabSz="914400" rtl="0" eaLnBrk="1" latinLnBrk="0" hangingPunct="1">
                        <a:defRPr sz="1800" b="1" kern="1200">
                          <a:solidFill>
                            <a:schemeClr val="lt1"/>
                          </a:solidFill>
                          <a:latin typeface="Franklin Gothic Book"/>
                          <a:ea typeface=""/>
                          <a:cs typeface=""/>
                        </a:defRPr>
                      </a:lvl5pPr>
                      <a:lvl6pPr marL="2286000" algn="l" defTabSz="914400" rtl="0" eaLnBrk="1" latinLnBrk="0" hangingPunct="1">
                        <a:defRPr sz="1800" b="1" kern="1200">
                          <a:solidFill>
                            <a:schemeClr val="lt1"/>
                          </a:solidFill>
                          <a:latin typeface="Franklin Gothic Book"/>
                          <a:ea typeface=""/>
                          <a:cs typeface=""/>
                        </a:defRPr>
                      </a:lvl6pPr>
                      <a:lvl7pPr marL="2743200" algn="l" defTabSz="914400" rtl="0" eaLnBrk="1" latinLnBrk="0" hangingPunct="1">
                        <a:defRPr sz="1800" b="1" kern="1200">
                          <a:solidFill>
                            <a:schemeClr val="lt1"/>
                          </a:solidFill>
                          <a:latin typeface="Franklin Gothic Book"/>
                          <a:ea typeface=""/>
                          <a:cs typeface=""/>
                        </a:defRPr>
                      </a:lvl7pPr>
                      <a:lvl8pPr marL="3200400" algn="l" defTabSz="914400" rtl="0" eaLnBrk="1" latinLnBrk="0" hangingPunct="1">
                        <a:defRPr sz="1800" b="1" kern="1200">
                          <a:solidFill>
                            <a:schemeClr val="lt1"/>
                          </a:solidFill>
                          <a:latin typeface="Franklin Gothic Book"/>
                          <a:ea typeface=""/>
                          <a:cs typeface=""/>
                        </a:defRPr>
                      </a:lvl8pPr>
                      <a:lvl9pPr marL="3657600" algn="l" defTabSz="914400" rtl="0" eaLnBrk="1" latinLnBrk="0" hangingPunct="1">
                        <a:defRPr sz="1800" b="1" kern="1200">
                          <a:solidFill>
                            <a:schemeClr val="lt1"/>
                          </a:solidFill>
                          <a:latin typeface="Franklin Gothic Book"/>
                          <a:ea typeface=""/>
                          <a:cs typeface=""/>
                        </a:defRPr>
                      </a:lvl9pPr>
                    </a:lstStyle>
                    <a:p>
                      <a:pPr algn="ctr"/>
                      <a:r>
                        <a:rPr lang="tt-RU" sz="2800" dirty="0" smtClean="0">
                          <a:solidFill>
                            <a:srgbClr val="0070C0"/>
                          </a:solidFill>
                          <a:latin typeface="Times New Roman" pitchFamily="18" charset="0"/>
                          <a:cs typeface="Times New Roman" pitchFamily="18" charset="0"/>
                        </a:rPr>
                        <a:t>кушымчалар</a:t>
                      </a:r>
                      <a:endParaRPr lang="ru-RU" sz="2800" dirty="0">
                        <a:solidFill>
                          <a:srgbClr val="0070C0"/>
                        </a:solidFill>
                        <a:latin typeface="Times New Roman" pitchFamily="18" charset="0"/>
                        <a:cs typeface="Times New Roman" pitchFamily="18" charset="0"/>
                      </a:endParaRPr>
                    </a:p>
                  </a:txBody>
                  <a:tcPr>
                    <a:lnL>
                      <a:noFill/>
                    </a:lnL>
                    <a:lnR w="9525" cap="flat" cmpd="sng" algn="ctr">
                      <a:solidFill>
                        <a:srgbClr val="B58B80"/>
                      </a:solidFill>
                      <a:prstDash val="solid"/>
                    </a:lnR>
                    <a:lnT w="9525" cap="flat" cmpd="sng" algn="ctr">
                      <a:solidFill>
                        <a:srgbClr val="B58B80"/>
                      </a:solidFill>
                      <a:prstDash val="solid"/>
                    </a:lnT>
                    <a:lnB w="19050" cap="flat" cmpd="sng" algn="ctr">
                      <a:solidFill>
                        <a:sysClr val="window" lastClr="FFFFFF"/>
                      </a:solidFill>
                      <a:prstDash val="solid"/>
                    </a:lnB>
                    <a:lnTlToBr w="12700" cmpd="sng">
                      <a:noFill/>
                      <a:prstDash val="solid"/>
                    </a:lnTlToBr>
                    <a:lnBlToTr w="12700" cmpd="sng">
                      <a:noFill/>
                      <a:prstDash val="solid"/>
                    </a:lnBlToTr>
                    <a:solidFill>
                      <a:schemeClr val="bg2"/>
                    </a:solidFill>
                  </a:tcPr>
                </a:tc>
              </a:tr>
              <a:tr h="531407">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r>
                        <a:rPr lang="tt-RU" sz="2400" dirty="0" smtClean="0">
                          <a:latin typeface="Times New Roman" pitchFamily="18" charset="0"/>
                          <a:cs typeface="Times New Roman" pitchFamily="18" charset="0"/>
                        </a:rPr>
                        <a:t>Баш килеш</a:t>
                      </a:r>
                      <a:endParaRPr lang="ru-RU" sz="2400" dirty="0">
                        <a:latin typeface="Times New Roman" pitchFamily="18" charset="0"/>
                        <a:cs typeface="Times New Roman" pitchFamily="18" charset="0"/>
                      </a:endParaRPr>
                    </a:p>
                  </a:txBody>
                  <a:tcPr>
                    <a:lnL w="9525" cap="flat" cmpd="sng" algn="ctr">
                      <a:solidFill>
                        <a:srgbClr val="B58B80"/>
                      </a:solidFill>
                      <a:prstDash val="solid"/>
                    </a:lnL>
                    <a:lnR w="9525" cap="flat" cmpd="sng" algn="ctr">
                      <a:solidFill>
                        <a:srgbClr val="B58B80"/>
                      </a:solidFill>
                      <a:prstDash val="solid"/>
                    </a:lnR>
                    <a:lnT w="19050" cap="flat" cmpd="sng" algn="ctr">
                      <a:solidFill>
                        <a:sysClr val="window" lastClr="FFFFFF"/>
                      </a:solidFill>
                      <a:prstDash val="solid"/>
                    </a:lnT>
                    <a:lnB w="9525" cap="flat" cmpd="sng" algn="ctr">
                      <a:solidFill>
                        <a:srgbClr val="B58B80"/>
                      </a:solidFill>
                      <a:prstDash val="soli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r>
                        <a:rPr lang="tt-RU" sz="2400" dirty="0" smtClean="0">
                          <a:latin typeface="Times New Roman" pitchFamily="18" charset="0"/>
                          <a:cs typeface="Times New Roman" pitchFamily="18" charset="0"/>
                        </a:rPr>
                        <a:t>кем? нәрсә?</a:t>
                      </a:r>
                      <a:endParaRPr lang="ru-RU" sz="2400" dirty="0">
                        <a:latin typeface="Times New Roman" pitchFamily="18" charset="0"/>
                        <a:cs typeface="Times New Roman" pitchFamily="18" charset="0"/>
                      </a:endParaRPr>
                    </a:p>
                  </a:txBody>
                  <a:tcPr>
                    <a:lnL w="9525" cap="flat" cmpd="sng" algn="ctr">
                      <a:solidFill>
                        <a:srgbClr val="B58B80"/>
                      </a:solidFill>
                      <a:prstDash val="solid"/>
                    </a:lnL>
                    <a:lnR w="9525" cap="flat" cmpd="sng" algn="ctr">
                      <a:solidFill>
                        <a:srgbClr val="B58B80"/>
                      </a:solidFill>
                      <a:prstDash val="solid"/>
                    </a:lnR>
                    <a:lnT w="19050" cap="flat" cmpd="sng" algn="ctr">
                      <a:solidFill>
                        <a:sysClr val="window" lastClr="FFFFFF"/>
                      </a:solidFill>
                      <a:prstDash val="solid"/>
                    </a:lnT>
                    <a:lnB w="9525" cap="flat" cmpd="sng" algn="ctr">
                      <a:solidFill>
                        <a:srgbClr val="B58B80"/>
                      </a:solidFill>
                      <a:prstDash val="soli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pPr algn="l"/>
                      <a:r>
                        <a:rPr lang="tt-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txBody>
                  <a:tcPr>
                    <a:lnL w="9525" cap="flat" cmpd="sng" algn="ctr">
                      <a:solidFill>
                        <a:srgbClr val="B58B80"/>
                      </a:solidFill>
                      <a:prstDash val="solid"/>
                    </a:lnL>
                    <a:lnR w="9525" cap="flat" cmpd="sng" algn="ctr">
                      <a:solidFill>
                        <a:srgbClr val="B58B80"/>
                      </a:solidFill>
                      <a:prstDash val="solid"/>
                    </a:lnR>
                    <a:lnT w="19050" cap="flat" cmpd="sng" algn="ctr">
                      <a:solidFill>
                        <a:sysClr val="window" lastClr="FFFFFF"/>
                      </a:solidFill>
                      <a:prstDash val="solid"/>
                    </a:lnT>
                    <a:lnB w="9525" cap="flat" cmpd="sng" algn="ctr">
                      <a:solidFill>
                        <a:srgbClr val="B58B80"/>
                      </a:solidFill>
                      <a:prstDash val="solid"/>
                    </a:lnB>
                    <a:lnTlToBr w="12700" cmpd="sng">
                      <a:noFill/>
                      <a:prstDash val="solid"/>
                    </a:lnTlToBr>
                    <a:lnBlToTr w="12700" cmpd="sng">
                      <a:noFill/>
                      <a:prstDash val="solid"/>
                    </a:lnBlToTr>
                    <a:solidFill>
                      <a:schemeClr val="bg2"/>
                    </a:solidFill>
                  </a:tcPr>
                </a:tc>
              </a:tr>
              <a:tr h="531407">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r>
                        <a:rPr lang="tt-RU" sz="2400" dirty="0" smtClean="0">
                          <a:latin typeface="Times New Roman" pitchFamily="18" charset="0"/>
                          <a:cs typeface="Times New Roman" pitchFamily="18" charset="0"/>
                        </a:rPr>
                        <a:t>Иялек килеше</a:t>
                      </a:r>
                      <a:endParaRPr lang="ru-RU" sz="2400" dirty="0">
                        <a:latin typeface="Times New Roman" pitchFamily="18" charset="0"/>
                        <a:cs typeface="Times New Roman" pitchFamily="18" charset="0"/>
                      </a:endParaRPr>
                    </a:p>
                  </a:txBody>
                  <a:tcPr>
                    <a:lnL w="9525" cap="flat" cmpd="sng" algn="ctr">
                      <a:solidFill>
                        <a:srgbClr val="B58B80"/>
                      </a:solidFill>
                      <a:prstDash val="solid"/>
                    </a:lnL>
                    <a:lnR w="9525" cap="flat" cmpd="sng" algn="ctr">
                      <a:solidFill>
                        <a:srgbClr val="B58B80"/>
                      </a:solidFill>
                      <a:prstDash val="solid"/>
                    </a:lnR>
                    <a:lnT w="9525" cap="flat" cmpd="sng" algn="ctr">
                      <a:solidFill>
                        <a:srgbClr val="B58B80"/>
                      </a:solidFill>
                      <a:prstDash val="solid"/>
                    </a:lnT>
                    <a:lnB w="9525" cap="flat" cmpd="sng" algn="ctr">
                      <a:solidFill>
                        <a:srgbClr val="B58B80"/>
                      </a:solidFill>
                      <a:prstDash val="soli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r>
                        <a:rPr lang="tt-RU" sz="2400" dirty="0" smtClean="0">
                          <a:latin typeface="Times New Roman" pitchFamily="18" charset="0"/>
                          <a:cs typeface="Times New Roman" pitchFamily="18" charset="0"/>
                        </a:rPr>
                        <a:t>кемнең? нәрсәнең?</a:t>
                      </a:r>
                      <a:endParaRPr lang="ru-RU" sz="2400" dirty="0">
                        <a:latin typeface="Times New Roman" pitchFamily="18" charset="0"/>
                        <a:cs typeface="Times New Roman" pitchFamily="18" charset="0"/>
                      </a:endParaRPr>
                    </a:p>
                  </a:txBody>
                  <a:tcPr>
                    <a:lnL w="9525" cap="flat" cmpd="sng" algn="ctr">
                      <a:solidFill>
                        <a:srgbClr val="B58B80"/>
                      </a:solidFill>
                      <a:prstDash val="solid"/>
                    </a:lnL>
                    <a:lnR w="9525" cap="flat" cmpd="sng" algn="ctr">
                      <a:solidFill>
                        <a:srgbClr val="B58B80"/>
                      </a:solidFill>
                      <a:prstDash val="solid"/>
                    </a:lnR>
                    <a:lnT w="9525" cap="flat" cmpd="sng" algn="ctr">
                      <a:solidFill>
                        <a:srgbClr val="B58B80"/>
                      </a:solidFill>
                      <a:prstDash val="solid"/>
                    </a:lnT>
                    <a:lnB w="9525" cap="flat" cmpd="sng" algn="ctr">
                      <a:solidFill>
                        <a:srgbClr val="B58B80"/>
                      </a:solidFill>
                      <a:prstDash val="soli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r>
                        <a:rPr lang="tt-RU" sz="2400" dirty="0" smtClean="0">
                          <a:latin typeface="Times New Roman" pitchFamily="18" charset="0"/>
                          <a:cs typeface="Times New Roman" pitchFamily="18" charset="0"/>
                        </a:rPr>
                        <a:t>-ның, -нең</a:t>
                      </a:r>
                      <a:endParaRPr lang="ru-RU" sz="2400" dirty="0">
                        <a:latin typeface="Times New Roman" pitchFamily="18" charset="0"/>
                        <a:cs typeface="Times New Roman" pitchFamily="18" charset="0"/>
                      </a:endParaRPr>
                    </a:p>
                  </a:txBody>
                  <a:tcPr>
                    <a:lnL w="9525" cap="flat" cmpd="sng" algn="ctr">
                      <a:solidFill>
                        <a:srgbClr val="B58B80"/>
                      </a:solidFill>
                      <a:prstDash val="solid"/>
                    </a:lnL>
                    <a:lnR w="9525" cap="flat" cmpd="sng" algn="ctr">
                      <a:solidFill>
                        <a:srgbClr val="B58B80"/>
                      </a:solidFill>
                      <a:prstDash val="solid"/>
                    </a:lnR>
                    <a:lnT w="9525" cap="flat" cmpd="sng" algn="ctr">
                      <a:solidFill>
                        <a:srgbClr val="B58B80"/>
                      </a:solidFill>
                      <a:prstDash val="solid"/>
                    </a:lnT>
                    <a:lnB w="9525" cap="flat" cmpd="sng" algn="ctr">
                      <a:solidFill>
                        <a:srgbClr val="B58B80"/>
                      </a:solidFill>
                      <a:prstDash val="solid"/>
                    </a:lnB>
                    <a:lnTlToBr w="12700" cmpd="sng">
                      <a:noFill/>
                      <a:prstDash val="solid"/>
                    </a:lnTlToBr>
                    <a:lnBlToTr w="12700" cmpd="sng">
                      <a:noFill/>
                      <a:prstDash val="solid"/>
                    </a:lnBlToTr>
                    <a:solidFill>
                      <a:schemeClr val="bg2"/>
                    </a:solidFill>
                  </a:tcPr>
                </a:tc>
              </a:tr>
              <a:tr h="531407">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r>
                        <a:rPr lang="tt-RU" sz="2400" dirty="0" smtClean="0">
                          <a:latin typeface="Times New Roman" pitchFamily="18" charset="0"/>
                          <a:cs typeface="Times New Roman" pitchFamily="18" charset="0"/>
                        </a:rPr>
                        <a:t>Юнәлеш килеше</a:t>
                      </a:r>
                      <a:endParaRPr lang="ru-RU" sz="2400" dirty="0">
                        <a:latin typeface="Times New Roman" pitchFamily="18" charset="0"/>
                        <a:cs typeface="Times New Roman" pitchFamily="18" charset="0"/>
                      </a:endParaRPr>
                    </a:p>
                  </a:txBody>
                  <a:tcPr>
                    <a:lnL w="9525" cap="flat" cmpd="sng" algn="ctr">
                      <a:solidFill>
                        <a:srgbClr val="B58B80"/>
                      </a:solidFill>
                      <a:prstDash val="solid"/>
                    </a:lnL>
                    <a:lnR w="9525" cap="flat" cmpd="sng" algn="ctr">
                      <a:solidFill>
                        <a:srgbClr val="B58B80"/>
                      </a:solidFill>
                      <a:prstDash val="solid"/>
                    </a:lnR>
                    <a:lnT w="9525" cap="flat" cmpd="sng" algn="ctr">
                      <a:solidFill>
                        <a:srgbClr val="B58B80"/>
                      </a:solidFill>
                      <a:prstDash val="solid"/>
                    </a:lnT>
                    <a:lnB w="9525" cap="flat" cmpd="sng" algn="ctr">
                      <a:solidFill>
                        <a:srgbClr val="B58B80"/>
                      </a:solidFill>
                      <a:prstDash val="soli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r>
                        <a:rPr lang="tt-RU" sz="2400" dirty="0" smtClean="0">
                          <a:latin typeface="Times New Roman" pitchFamily="18" charset="0"/>
                          <a:cs typeface="Times New Roman" pitchFamily="18" charset="0"/>
                        </a:rPr>
                        <a:t>кемгә? нәрсәгә?кая?</a:t>
                      </a:r>
                      <a:endParaRPr lang="ru-RU" sz="2400" dirty="0">
                        <a:latin typeface="Times New Roman" pitchFamily="18" charset="0"/>
                        <a:cs typeface="Times New Roman" pitchFamily="18" charset="0"/>
                      </a:endParaRPr>
                    </a:p>
                  </a:txBody>
                  <a:tcPr>
                    <a:lnL w="9525" cap="flat" cmpd="sng" algn="ctr">
                      <a:solidFill>
                        <a:srgbClr val="B58B80"/>
                      </a:solidFill>
                      <a:prstDash val="solid"/>
                    </a:lnL>
                    <a:lnR w="9525" cap="flat" cmpd="sng" algn="ctr">
                      <a:solidFill>
                        <a:srgbClr val="B58B80"/>
                      </a:solidFill>
                      <a:prstDash val="solid"/>
                    </a:lnR>
                    <a:lnT w="9525" cap="flat" cmpd="sng" algn="ctr">
                      <a:solidFill>
                        <a:srgbClr val="B58B80"/>
                      </a:solidFill>
                      <a:prstDash val="solid"/>
                    </a:lnT>
                    <a:lnB w="9525" cap="flat" cmpd="sng" algn="ctr">
                      <a:solidFill>
                        <a:srgbClr val="B58B80"/>
                      </a:solidFill>
                      <a:prstDash val="soli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r>
                        <a:rPr lang="tt-RU" sz="2400" dirty="0" smtClean="0">
                          <a:latin typeface="Times New Roman" pitchFamily="18" charset="0"/>
                          <a:cs typeface="Times New Roman" pitchFamily="18" charset="0"/>
                        </a:rPr>
                        <a:t>-га, -гә, -ка, -кә</a:t>
                      </a:r>
                      <a:endParaRPr lang="ru-RU" sz="2400" dirty="0">
                        <a:latin typeface="Times New Roman" pitchFamily="18" charset="0"/>
                        <a:cs typeface="Times New Roman" pitchFamily="18" charset="0"/>
                      </a:endParaRPr>
                    </a:p>
                  </a:txBody>
                  <a:tcPr>
                    <a:lnL w="9525" cap="flat" cmpd="sng" algn="ctr">
                      <a:solidFill>
                        <a:srgbClr val="B58B80"/>
                      </a:solidFill>
                      <a:prstDash val="solid"/>
                    </a:lnL>
                    <a:lnR w="9525" cap="flat" cmpd="sng" algn="ctr">
                      <a:solidFill>
                        <a:srgbClr val="B58B80"/>
                      </a:solidFill>
                      <a:prstDash val="solid"/>
                    </a:lnR>
                    <a:lnT w="9525" cap="flat" cmpd="sng" algn="ctr">
                      <a:solidFill>
                        <a:srgbClr val="B58B80"/>
                      </a:solidFill>
                      <a:prstDash val="solid"/>
                    </a:lnT>
                    <a:lnB w="9525" cap="flat" cmpd="sng" algn="ctr">
                      <a:solidFill>
                        <a:srgbClr val="B58B80"/>
                      </a:solidFill>
                      <a:prstDash val="solid"/>
                    </a:lnB>
                    <a:lnTlToBr w="12700" cmpd="sng">
                      <a:noFill/>
                      <a:prstDash val="solid"/>
                    </a:lnTlToBr>
                    <a:lnBlToTr w="12700" cmpd="sng">
                      <a:noFill/>
                      <a:prstDash val="solid"/>
                    </a:lnBlToTr>
                    <a:solidFill>
                      <a:schemeClr val="bg2"/>
                    </a:solidFill>
                  </a:tcPr>
                </a:tc>
              </a:tr>
              <a:tr h="531407">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r>
                        <a:rPr lang="tt-RU" sz="2400" dirty="0" smtClean="0">
                          <a:latin typeface="Times New Roman" pitchFamily="18" charset="0"/>
                          <a:cs typeface="Times New Roman" pitchFamily="18" charset="0"/>
                        </a:rPr>
                        <a:t>Төшем килеше</a:t>
                      </a:r>
                      <a:endParaRPr lang="ru-RU" sz="2400" dirty="0">
                        <a:latin typeface="Times New Roman" pitchFamily="18" charset="0"/>
                        <a:cs typeface="Times New Roman" pitchFamily="18" charset="0"/>
                      </a:endParaRPr>
                    </a:p>
                  </a:txBody>
                  <a:tcPr>
                    <a:lnL w="9525" cap="flat" cmpd="sng" algn="ctr">
                      <a:solidFill>
                        <a:srgbClr val="B58B80"/>
                      </a:solidFill>
                      <a:prstDash val="solid"/>
                    </a:lnL>
                    <a:lnR w="9525" cap="flat" cmpd="sng" algn="ctr">
                      <a:solidFill>
                        <a:srgbClr val="B58B80"/>
                      </a:solidFill>
                      <a:prstDash val="solid"/>
                    </a:lnR>
                    <a:lnT w="9525" cap="flat" cmpd="sng" algn="ctr">
                      <a:solidFill>
                        <a:srgbClr val="B58B80"/>
                      </a:solidFill>
                      <a:prstDash val="solid"/>
                    </a:lnT>
                    <a:lnB w="9525" cap="flat" cmpd="sng" algn="ctr">
                      <a:solidFill>
                        <a:srgbClr val="B58B80"/>
                      </a:solidFill>
                      <a:prstDash val="soli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r>
                        <a:rPr lang="tt-RU" sz="2400" dirty="0" smtClean="0">
                          <a:latin typeface="Times New Roman" pitchFamily="18" charset="0"/>
                          <a:cs typeface="Times New Roman" pitchFamily="18" charset="0"/>
                        </a:rPr>
                        <a:t>кемне? нәрсәне?</a:t>
                      </a:r>
                      <a:endParaRPr lang="ru-RU" sz="2400" dirty="0">
                        <a:latin typeface="Times New Roman" pitchFamily="18" charset="0"/>
                        <a:cs typeface="Times New Roman" pitchFamily="18" charset="0"/>
                      </a:endParaRPr>
                    </a:p>
                  </a:txBody>
                  <a:tcPr>
                    <a:lnL w="9525" cap="flat" cmpd="sng" algn="ctr">
                      <a:solidFill>
                        <a:srgbClr val="B58B80"/>
                      </a:solidFill>
                      <a:prstDash val="solid"/>
                    </a:lnL>
                    <a:lnR w="9525" cap="flat" cmpd="sng" algn="ctr">
                      <a:solidFill>
                        <a:srgbClr val="B58B80"/>
                      </a:solidFill>
                      <a:prstDash val="solid"/>
                    </a:lnR>
                    <a:lnT w="9525" cap="flat" cmpd="sng" algn="ctr">
                      <a:solidFill>
                        <a:srgbClr val="B58B80"/>
                      </a:solidFill>
                      <a:prstDash val="solid"/>
                    </a:lnT>
                    <a:lnB w="9525" cap="flat" cmpd="sng" algn="ctr">
                      <a:solidFill>
                        <a:srgbClr val="B58B80"/>
                      </a:solidFill>
                      <a:prstDash val="soli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r>
                        <a:rPr lang="tt-RU" sz="2400" dirty="0" smtClean="0">
                          <a:latin typeface="Times New Roman" pitchFamily="18" charset="0"/>
                          <a:cs typeface="Times New Roman" pitchFamily="18" charset="0"/>
                        </a:rPr>
                        <a:t>- ны, -не</a:t>
                      </a:r>
                      <a:endParaRPr lang="ru-RU" sz="2400" dirty="0">
                        <a:latin typeface="Times New Roman" pitchFamily="18" charset="0"/>
                        <a:cs typeface="Times New Roman" pitchFamily="18" charset="0"/>
                      </a:endParaRPr>
                    </a:p>
                  </a:txBody>
                  <a:tcPr>
                    <a:lnL w="9525" cap="flat" cmpd="sng" algn="ctr">
                      <a:solidFill>
                        <a:srgbClr val="B58B80"/>
                      </a:solidFill>
                      <a:prstDash val="solid"/>
                    </a:lnL>
                    <a:lnR w="9525" cap="flat" cmpd="sng" algn="ctr">
                      <a:solidFill>
                        <a:srgbClr val="B58B80"/>
                      </a:solidFill>
                      <a:prstDash val="solid"/>
                    </a:lnR>
                    <a:lnT w="9525" cap="flat" cmpd="sng" algn="ctr">
                      <a:solidFill>
                        <a:srgbClr val="B58B80"/>
                      </a:solidFill>
                      <a:prstDash val="solid"/>
                    </a:lnT>
                    <a:lnB w="9525" cap="flat" cmpd="sng" algn="ctr">
                      <a:solidFill>
                        <a:srgbClr val="B58B80"/>
                      </a:solidFill>
                      <a:prstDash val="solid"/>
                    </a:lnB>
                    <a:lnTlToBr w="12700" cmpd="sng">
                      <a:noFill/>
                      <a:prstDash val="solid"/>
                    </a:lnTlToBr>
                    <a:lnBlToTr w="12700" cmpd="sng">
                      <a:noFill/>
                      <a:prstDash val="solid"/>
                    </a:lnBlToTr>
                    <a:solidFill>
                      <a:schemeClr val="bg2"/>
                    </a:solidFill>
                  </a:tcPr>
                </a:tc>
              </a:tr>
              <a:tr h="956532">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r>
                        <a:rPr lang="tt-RU" sz="2400" dirty="0" smtClean="0">
                          <a:latin typeface="Times New Roman" pitchFamily="18" charset="0"/>
                          <a:cs typeface="Times New Roman" pitchFamily="18" charset="0"/>
                        </a:rPr>
                        <a:t>Чыгыш килеше</a:t>
                      </a:r>
                      <a:endParaRPr lang="ru-RU" sz="2400" dirty="0">
                        <a:latin typeface="Times New Roman" pitchFamily="18" charset="0"/>
                        <a:cs typeface="Times New Roman" pitchFamily="18" charset="0"/>
                      </a:endParaRPr>
                    </a:p>
                  </a:txBody>
                  <a:tcPr>
                    <a:lnL w="9525" cap="flat" cmpd="sng" algn="ctr">
                      <a:solidFill>
                        <a:srgbClr val="B58B80"/>
                      </a:solidFill>
                      <a:prstDash val="solid"/>
                    </a:lnL>
                    <a:lnR w="9525" cap="flat" cmpd="sng" algn="ctr">
                      <a:solidFill>
                        <a:srgbClr val="B58B80"/>
                      </a:solidFill>
                      <a:prstDash val="solid"/>
                    </a:lnR>
                    <a:lnT w="9525" cap="flat" cmpd="sng" algn="ctr">
                      <a:solidFill>
                        <a:srgbClr val="B58B80"/>
                      </a:solidFill>
                      <a:prstDash val="solid"/>
                    </a:lnT>
                    <a:lnB w="9525" cap="flat" cmpd="sng" algn="ctr">
                      <a:solidFill>
                        <a:srgbClr val="B58B80"/>
                      </a:solidFill>
                      <a:prstDash val="soli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r>
                        <a:rPr lang="tt-RU" sz="2400" dirty="0" smtClean="0">
                          <a:latin typeface="Times New Roman" pitchFamily="18" charset="0"/>
                          <a:cs typeface="Times New Roman" pitchFamily="18" charset="0"/>
                        </a:rPr>
                        <a:t>кемнән? нәрсәдән?</a:t>
                      </a:r>
                    </a:p>
                    <a:p>
                      <a:r>
                        <a:rPr lang="tt-RU" sz="2400" dirty="0" smtClean="0">
                          <a:latin typeface="Times New Roman" pitchFamily="18" charset="0"/>
                          <a:cs typeface="Times New Roman" pitchFamily="18" charset="0"/>
                        </a:rPr>
                        <a:t>кайдан?</a:t>
                      </a:r>
                      <a:endParaRPr lang="ru-RU" sz="2400" dirty="0">
                        <a:latin typeface="Times New Roman" pitchFamily="18" charset="0"/>
                        <a:cs typeface="Times New Roman" pitchFamily="18" charset="0"/>
                      </a:endParaRPr>
                    </a:p>
                  </a:txBody>
                  <a:tcPr>
                    <a:lnL w="9525" cap="flat" cmpd="sng" algn="ctr">
                      <a:solidFill>
                        <a:srgbClr val="B58B80"/>
                      </a:solidFill>
                      <a:prstDash val="solid"/>
                    </a:lnL>
                    <a:lnR w="9525" cap="flat" cmpd="sng" algn="ctr">
                      <a:solidFill>
                        <a:srgbClr val="B58B80"/>
                      </a:solidFill>
                      <a:prstDash val="solid"/>
                    </a:lnR>
                    <a:lnT w="9525" cap="flat" cmpd="sng" algn="ctr">
                      <a:solidFill>
                        <a:srgbClr val="B58B80"/>
                      </a:solidFill>
                      <a:prstDash val="solid"/>
                    </a:lnT>
                    <a:lnB w="9525" cap="flat" cmpd="sng" algn="ctr">
                      <a:solidFill>
                        <a:srgbClr val="B58B80"/>
                      </a:solidFill>
                      <a:prstDash val="soli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pPr>
                        <a:buFontTx/>
                        <a:buChar char="-"/>
                      </a:pPr>
                      <a:r>
                        <a:rPr lang="tt-RU" sz="2400" dirty="0" smtClean="0">
                          <a:latin typeface="Times New Roman" pitchFamily="18" charset="0"/>
                          <a:cs typeface="Times New Roman" pitchFamily="18" charset="0"/>
                        </a:rPr>
                        <a:t>дан, -дән,</a:t>
                      </a:r>
                    </a:p>
                    <a:p>
                      <a:pPr>
                        <a:buFontTx/>
                        <a:buNone/>
                      </a:pPr>
                      <a:r>
                        <a:rPr lang="tt-RU" sz="2400" dirty="0" smtClean="0">
                          <a:latin typeface="Times New Roman" pitchFamily="18" charset="0"/>
                          <a:cs typeface="Times New Roman" pitchFamily="18" charset="0"/>
                        </a:rPr>
                        <a:t> -тан, -тән</a:t>
                      </a:r>
                      <a:endParaRPr lang="ru-RU" sz="2400" dirty="0">
                        <a:latin typeface="Times New Roman" pitchFamily="18" charset="0"/>
                        <a:cs typeface="Times New Roman" pitchFamily="18" charset="0"/>
                      </a:endParaRPr>
                    </a:p>
                  </a:txBody>
                  <a:tcPr>
                    <a:lnL w="9525" cap="flat" cmpd="sng" algn="ctr">
                      <a:solidFill>
                        <a:srgbClr val="B58B80"/>
                      </a:solidFill>
                      <a:prstDash val="solid"/>
                    </a:lnL>
                    <a:lnR w="9525" cap="flat" cmpd="sng" algn="ctr">
                      <a:solidFill>
                        <a:srgbClr val="B58B80"/>
                      </a:solidFill>
                      <a:prstDash val="solid"/>
                    </a:lnR>
                    <a:lnT w="9525" cap="flat" cmpd="sng" algn="ctr">
                      <a:solidFill>
                        <a:srgbClr val="B58B80"/>
                      </a:solidFill>
                      <a:prstDash val="solid"/>
                    </a:lnT>
                    <a:lnB w="9525" cap="flat" cmpd="sng" algn="ctr">
                      <a:solidFill>
                        <a:srgbClr val="B58B80"/>
                      </a:solidFill>
                      <a:prstDash val="solid"/>
                    </a:lnB>
                    <a:lnTlToBr w="12700" cmpd="sng">
                      <a:noFill/>
                      <a:prstDash val="solid"/>
                    </a:lnTlToBr>
                    <a:lnBlToTr w="12700" cmpd="sng">
                      <a:noFill/>
                      <a:prstDash val="solid"/>
                    </a:lnBlToTr>
                    <a:solidFill>
                      <a:schemeClr val="bg2"/>
                    </a:solidFill>
                  </a:tcPr>
                </a:tc>
              </a:tr>
              <a:tr h="956532">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r>
                        <a:rPr lang="tt-RU" sz="2400" dirty="0" smtClean="0">
                          <a:latin typeface="Times New Roman" pitchFamily="18" charset="0"/>
                          <a:cs typeface="Times New Roman" pitchFamily="18" charset="0"/>
                        </a:rPr>
                        <a:t>Урын –вакыт килеше</a:t>
                      </a:r>
                      <a:endParaRPr lang="ru-RU" sz="2400" dirty="0">
                        <a:latin typeface="Times New Roman" pitchFamily="18" charset="0"/>
                        <a:cs typeface="Times New Roman" pitchFamily="18" charset="0"/>
                      </a:endParaRPr>
                    </a:p>
                  </a:txBody>
                  <a:tcPr>
                    <a:lnL w="9525" cap="flat" cmpd="sng" algn="ctr">
                      <a:solidFill>
                        <a:srgbClr val="B58B80"/>
                      </a:solidFill>
                      <a:prstDash val="solid"/>
                    </a:lnL>
                    <a:lnR w="9525" cap="flat" cmpd="sng" algn="ctr">
                      <a:solidFill>
                        <a:srgbClr val="B58B80"/>
                      </a:solidFill>
                      <a:prstDash val="solid"/>
                    </a:lnR>
                    <a:lnT w="9525" cap="flat" cmpd="sng" algn="ctr">
                      <a:solidFill>
                        <a:srgbClr val="B58B80"/>
                      </a:solidFill>
                      <a:prstDash val="solid"/>
                    </a:lnT>
                    <a:lnB w="9525" cap="flat" cmpd="sng" algn="ctr">
                      <a:solidFill>
                        <a:srgbClr val="B58B80"/>
                      </a:solidFill>
                      <a:prstDash val="soli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r>
                        <a:rPr lang="tt-RU" sz="2400" dirty="0" smtClean="0">
                          <a:latin typeface="Times New Roman" pitchFamily="18" charset="0"/>
                          <a:cs typeface="Times New Roman" pitchFamily="18" charset="0"/>
                        </a:rPr>
                        <a:t>кемдә? нәрсәдә?</a:t>
                      </a:r>
                    </a:p>
                    <a:p>
                      <a:r>
                        <a:rPr lang="tt-RU" sz="2400" dirty="0" smtClean="0">
                          <a:latin typeface="Times New Roman" pitchFamily="18" charset="0"/>
                          <a:cs typeface="Times New Roman" pitchFamily="18" charset="0"/>
                        </a:rPr>
                        <a:t>кайда?</a:t>
                      </a:r>
                      <a:endParaRPr lang="ru-RU" sz="2400" dirty="0">
                        <a:latin typeface="Times New Roman" pitchFamily="18" charset="0"/>
                        <a:cs typeface="Times New Roman" pitchFamily="18" charset="0"/>
                      </a:endParaRPr>
                    </a:p>
                  </a:txBody>
                  <a:tcPr>
                    <a:lnL w="9525" cap="flat" cmpd="sng" algn="ctr">
                      <a:solidFill>
                        <a:srgbClr val="B58B80"/>
                      </a:solidFill>
                      <a:prstDash val="solid"/>
                    </a:lnL>
                    <a:lnR w="9525" cap="flat" cmpd="sng" algn="ctr">
                      <a:solidFill>
                        <a:srgbClr val="B58B80"/>
                      </a:solidFill>
                      <a:prstDash val="solid"/>
                    </a:lnR>
                    <a:lnT w="9525" cap="flat" cmpd="sng" algn="ctr">
                      <a:solidFill>
                        <a:srgbClr val="B58B80"/>
                      </a:solidFill>
                      <a:prstDash val="solid"/>
                    </a:lnT>
                    <a:lnB w="9525" cap="flat" cmpd="sng" algn="ctr">
                      <a:solidFill>
                        <a:srgbClr val="B58B80"/>
                      </a:solidFill>
                      <a:prstDash val="soli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r>
                        <a:rPr lang="tt-RU" sz="2400" dirty="0" smtClean="0">
                          <a:latin typeface="Times New Roman" pitchFamily="18" charset="0"/>
                          <a:cs typeface="Times New Roman" pitchFamily="18" charset="0"/>
                        </a:rPr>
                        <a:t>-да, -дә, </a:t>
                      </a:r>
                    </a:p>
                    <a:p>
                      <a:r>
                        <a:rPr lang="tt-RU" sz="2400" dirty="0" smtClean="0">
                          <a:latin typeface="Times New Roman" pitchFamily="18" charset="0"/>
                          <a:cs typeface="Times New Roman" pitchFamily="18" charset="0"/>
                        </a:rPr>
                        <a:t>-та, -тә</a:t>
                      </a:r>
                      <a:endParaRPr lang="ru-RU" sz="2400" dirty="0">
                        <a:latin typeface="Times New Roman" pitchFamily="18" charset="0"/>
                        <a:cs typeface="Times New Roman" pitchFamily="18" charset="0"/>
                      </a:endParaRPr>
                    </a:p>
                  </a:txBody>
                  <a:tcPr>
                    <a:lnL w="9525" cap="flat" cmpd="sng" algn="ctr">
                      <a:solidFill>
                        <a:srgbClr val="B58B80"/>
                      </a:solidFill>
                      <a:prstDash val="solid"/>
                    </a:lnL>
                    <a:lnR w="9525" cap="flat" cmpd="sng" algn="ctr">
                      <a:solidFill>
                        <a:srgbClr val="B58B80"/>
                      </a:solidFill>
                      <a:prstDash val="solid"/>
                    </a:lnR>
                    <a:lnT w="9525" cap="flat" cmpd="sng" algn="ctr">
                      <a:solidFill>
                        <a:srgbClr val="B58B80"/>
                      </a:solidFill>
                      <a:prstDash val="solid"/>
                    </a:lnT>
                    <a:lnB w="9525" cap="flat" cmpd="sng" algn="ctr">
                      <a:solidFill>
                        <a:srgbClr val="B58B80"/>
                      </a:solidFill>
                      <a:prstDash val="soli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val="687628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57200" y="692696"/>
            <a:ext cx="8229600" cy="5433467"/>
          </a:xfrm>
        </p:spPr>
        <p:txBody>
          <a:bodyPr/>
          <a:lstStyle/>
          <a:p>
            <a:pPr marL="0" indent="0" algn="just">
              <a:buNone/>
            </a:pPr>
            <a:r>
              <a:rPr lang="ru-RU" sz="4800" dirty="0">
                <a:latin typeface="Times New Roman" panose="02020603050405020304" pitchFamily="18" charset="0"/>
                <a:cs typeface="Times New Roman" panose="02020603050405020304" pitchFamily="18" charset="0"/>
              </a:rPr>
              <a:t>Кыш</a:t>
            </a:r>
            <a:r>
              <a:rPr lang="ru-RU" sz="54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sz="4800" dirty="0" err="1">
                <a:latin typeface="Times New Roman" panose="02020603050405020304" pitchFamily="18" charset="0"/>
                <a:cs typeface="Times New Roman" panose="02020603050405020304" pitchFamily="18" charset="0"/>
              </a:rPr>
              <a:t>Салкын</a:t>
            </a:r>
            <a:r>
              <a:rPr lang="ru-RU" sz="4800" dirty="0">
                <a:latin typeface="Times New Roman" panose="02020603050405020304" pitchFamily="18" charset="0"/>
                <a:cs typeface="Times New Roman" panose="02020603050405020304" pitchFamily="18" charset="0"/>
              </a:rPr>
              <a:t> кыш </a:t>
            </a:r>
            <a:r>
              <a:rPr lang="tt-RU" sz="4800" dirty="0">
                <a:latin typeface="Times New Roman" panose="02020603050405020304" pitchFamily="18" charset="0"/>
                <a:cs typeface="Times New Roman" panose="02020603050405020304" pitchFamily="18" charset="0"/>
              </a:rPr>
              <a:t>җитте. Ачы җил исә. Йомшак кар ява.</a:t>
            </a:r>
            <a:endParaRPr lang="ru-RU" sz="4800" dirty="0"/>
          </a:p>
        </p:txBody>
      </p:sp>
      <p:pic>
        <p:nvPicPr>
          <p:cNvPr id="2052" name="Picture 4" descr="http://cliparts.co/cliparts/pTq/KAk/pTqKAkE6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933056"/>
            <a:ext cx="252028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25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1026" name="Picture 2" descr="http://www.shar-elka.ru/help/imgs/5604a608cdf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 y="1"/>
            <a:ext cx="914413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669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4" y="1"/>
            <a:ext cx="9136686" cy="686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019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115</TotalTime>
  <Words>410</Words>
  <Application>Microsoft Office PowerPoint</Application>
  <PresentationFormat>Экран (4:3)</PresentationFormat>
  <Paragraphs>79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Воздушный поток</vt:lpstr>
      <vt:lpstr>ГАЛИМ      РИЗА ФӘХрЕТДИННЕҢ     «Нәсыйхәт» китабыннан:</vt:lpstr>
      <vt:lpstr> Кыш.      Салкын кыш җитте. Ачы җил исә. Йомшак кар ява. </vt:lpstr>
      <vt:lpstr>Презентация PowerPoint</vt:lpstr>
      <vt:lpstr> Исемнәрнең  .илеш белән төрләнеше.</vt:lpstr>
      <vt:lpstr>  Исемнәрнең  килеш белән төрләнеше.</vt:lpstr>
      <vt:lpstr>Презентация PowerPoint</vt:lpstr>
      <vt:lpstr>Презентация PowerPoint</vt:lpstr>
      <vt:lpstr>Презентация PowerPoint</vt:lpstr>
      <vt:lpstr>Презентация PowerPoint</vt:lpstr>
      <vt:lpstr>Кыш килде. Балалар кышны сагынып көтеп алдылар. Урамда кар бабай ясап куйдылар. Кышның моңа бик ачуы килде. Ачы бураннары белән җил исте. Балалар кыштан курыкмадылар. Кышка рәхмәт әйтеп, рәхәтләнеп тимераякта, чанада, чаңгыда шудылар.</vt:lpstr>
      <vt:lpstr>Презентация PowerPoint</vt:lpstr>
      <vt:lpstr>Презентация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Irina</dc:creator>
  <cp:lastModifiedBy>Irina</cp:lastModifiedBy>
  <cp:revision>12</cp:revision>
  <cp:lastPrinted>2015-12-23T13:44:27Z</cp:lastPrinted>
  <dcterms:created xsi:type="dcterms:W3CDTF">2015-12-23T03:18:49Z</dcterms:created>
  <dcterms:modified xsi:type="dcterms:W3CDTF">2015-12-24T03:03:05Z</dcterms:modified>
</cp:coreProperties>
</file>